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3651" r:id="rId2"/>
  </p:sldMasterIdLst>
  <p:notesMasterIdLst>
    <p:notesMasterId r:id="rId34"/>
  </p:notesMasterIdLst>
  <p:handoutMasterIdLst>
    <p:handoutMasterId r:id="rId35"/>
  </p:handoutMasterIdLst>
  <p:sldIdLst>
    <p:sldId id="260" r:id="rId3"/>
    <p:sldId id="319" r:id="rId4"/>
    <p:sldId id="343" r:id="rId5"/>
    <p:sldId id="349" r:id="rId6"/>
    <p:sldId id="340" r:id="rId7"/>
    <p:sldId id="341" r:id="rId8"/>
    <p:sldId id="337" r:id="rId9"/>
    <p:sldId id="323" r:id="rId10"/>
    <p:sldId id="338" r:id="rId11"/>
    <p:sldId id="321" r:id="rId12"/>
    <p:sldId id="320" r:id="rId13"/>
    <p:sldId id="322" r:id="rId14"/>
    <p:sldId id="344" r:id="rId15"/>
    <p:sldId id="347" r:id="rId16"/>
    <p:sldId id="346" r:id="rId17"/>
    <p:sldId id="348" r:id="rId18"/>
    <p:sldId id="324" r:id="rId19"/>
    <p:sldId id="336" r:id="rId20"/>
    <p:sldId id="325" r:id="rId21"/>
    <p:sldId id="351" r:id="rId22"/>
    <p:sldId id="350" r:id="rId23"/>
    <p:sldId id="352" r:id="rId24"/>
    <p:sldId id="353" r:id="rId25"/>
    <p:sldId id="354" r:id="rId26"/>
    <p:sldId id="356" r:id="rId27"/>
    <p:sldId id="357" r:id="rId28"/>
    <p:sldId id="358" r:id="rId29"/>
    <p:sldId id="359" r:id="rId30"/>
    <p:sldId id="355" r:id="rId31"/>
    <p:sldId id="318" r:id="rId32"/>
    <p:sldId id="345" r:id="rId33"/>
  </p:sldIdLst>
  <p:sldSz cx="9144000" cy="6858000" type="screen4x3"/>
  <p:notesSz cx="9144000" cy="6858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935"/>
    <a:srgbClr val="E1F804"/>
    <a:srgbClr val="66FF66"/>
    <a:srgbClr val="63EBAD"/>
    <a:srgbClr val="7190E9"/>
    <a:srgbClr val="F10B0B"/>
    <a:srgbClr val="F80000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6" autoAdjust="0"/>
    <p:restoredTop sz="86068" autoAdjust="0"/>
  </p:normalViewPr>
  <p:slideViewPr>
    <p:cSldViewPr snapToGrid="0">
      <p:cViewPr varScale="1">
        <p:scale>
          <a:sx n="185" d="100"/>
          <a:sy n="185" d="100"/>
        </p:scale>
        <p:origin x="-120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GB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GB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GB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85979CED-D8A0-E64A-AEB7-9C13191DDEB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809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nl-NL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nl-NL"/>
          </a:p>
        </p:txBody>
      </p:sp>
      <p:sp>
        <p:nvSpPr>
          <p:cNvPr id="1146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46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nl-NL"/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D0ABF0ED-F7C2-BA43-95CD-7B007411BB5B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7685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2D8226-5C70-4E48-AEFF-4241A70597F4}" type="slidenum">
              <a:rPr lang="nl-NL"/>
              <a:pPr/>
              <a:t>1</a:t>
            </a:fld>
            <a:endParaRPr lang="nl-NL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3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97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4025" y="228600"/>
            <a:ext cx="6022975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83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16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2481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98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93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634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7813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5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05404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88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57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91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741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32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0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45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36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6581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328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3.png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4" name="Rectangle 28"/>
          <p:cNvSpPr>
            <a:spLocks noChangeArrowheads="1"/>
          </p:cNvSpPr>
          <p:nvPr userDrawn="1"/>
        </p:nvSpPr>
        <p:spPr bwMode="auto">
          <a:xfrm>
            <a:off x="0" y="1305166"/>
            <a:ext cx="9144000" cy="131445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Rectangle 26"/>
          <p:cNvSpPr>
            <a:spLocks noChangeArrowheads="1"/>
          </p:cNvSpPr>
          <p:nvPr userDrawn="1"/>
        </p:nvSpPr>
        <p:spPr bwMode="auto">
          <a:xfrm>
            <a:off x="0" y="0"/>
            <a:ext cx="91440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228600"/>
            <a:ext cx="8197850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9233" name="Text Box 17"/>
          <p:cNvSpPr txBox="1"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0" dirty="0"/>
              <a:t>Jeroen </a:t>
            </a:r>
            <a:r>
              <a:rPr lang="en-US" sz="1400" b="0" dirty="0" smtClean="0"/>
              <a:t>Massar &amp; </a:t>
            </a:r>
            <a:r>
              <a:rPr lang="en-US" sz="1400" b="0" dirty="0" err="1" smtClean="0"/>
              <a:t>Pim</a:t>
            </a:r>
            <a:r>
              <a:rPr lang="en-US" sz="1400" b="0" baseline="0" dirty="0" smtClean="0"/>
              <a:t> van Pelt</a:t>
            </a:r>
            <a:r>
              <a:rPr lang="en-US" sz="1400" b="0" dirty="0" smtClean="0"/>
              <a:t> –</a:t>
            </a:r>
            <a:r>
              <a:rPr lang="en-US" sz="1400" b="0" baseline="0" dirty="0" smtClean="0"/>
              <a:t> 2017-06-06</a:t>
            </a:r>
            <a:endParaRPr lang="en-GB" sz="1400" b="0" dirty="0"/>
          </a:p>
        </p:txBody>
      </p:sp>
      <p:pic>
        <p:nvPicPr>
          <p:cNvPr id="9245" name="Picture 29" descr="sixxs-button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350" y="6324600"/>
            <a:ext cx="5715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234" name="Text Box 18"/>
          <p:cNvSpPr txBox="1">
            <a:spLocks noChangeArrowheads="1"/>
          </p:cNvSpPr>
          <p:nvPr userDrawn="1"/>
        </p:nvSpPr>
        <p:spPr bwMode="auto">
          <a:xfrm>
            <a:off x="8564563" y="6535738"/>
            <a:ext cx="5794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400" b="0"/>
              <a:t>::</a:t>
            </a:r>
            <a:fld id="{B663E463-8BB0-1749-B221-CC5449E23F6E}" type="slidenum">
              <a:rPr lang="en-GB" sz="1400" b="0"/>
              <a:pPr algn="r">
                <a:spcBef>
                  <a:spcPct val="50000"/>
                </a:spcBef>
              </a:pPr>
              <a:t>‹#›</a:t>
            </a:fld>
            <a:endParaRPr lang="en-GB" sz="1400" b="0"/>
          </a:p>
        </p:txBody>
      </p:sp>
      <p:sp>
        <p:nvSpPr>
          <p:cNvPr id="9243" name="Line 27"/>
          <p:cNvSpPr>
            <a:spLocks noChangeShapeType="1"/>
          </p:cNvSpPr>
          <p:nvPr userDrawn="1"/>
        </p:nvSpPr>
        <p:spPr bwMode="auto">
          <a:xfrm>
            <a:off x="0" y="131445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29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2333"/>
            <a:ext cx="9144000" cy="6096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0" y="4928935"/>
            <a:ext cx="9144000" cy="192906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1996" name="Line 12"/>
          <p:cNvSpPr>
            <a:spLocks noChangeShapeType="1"/>
          </p:cNvSpPr>
          <p:nvPr userDrawn="1"/>
        </p:nvSpPr>
        <p:spPr bwMode="auto">
          <a:xfrm>
            <a:off x="0" y="2238375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7" name="Line 13"/>
          <p:cNvSpPr>
            <a:spLocks noChangeShapeType="1"/>
          </p:cNvSpPr>
          <p:nvPr userDrawn="1"/>
        </p:nvSpPr>
        <p:spPr bwMode="auto">
          <a:xfrm>
            <a:off x="0" y="490855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999" name="Picture 15" descr="sixxs-button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2900" y="5683250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 userDrawn="1"/>
        </p:nvSpPr>
        <p:spPr bwMode="auto">
          <a:xfrm>
            <a:off x="1" y="0"/>
            <a:ext cx="9144000" cy="220618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  <a:ea typeface="+mn-ea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  <a:ea typeface="+mn-ea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eroen@sixxs.net" TargetMode="External"/><Relationship Id="rId4" Type="http://schemas.openxmlformats.org/officeDocument/2006/relationships/hyperlink" Target="mailto:pim@sixxs.net" TargetMode="External"/><Relationship Id="rId5" Type="http://schemas.openxmlformats.org/officeDocument/2006/relationships/hyperlink" Target="mailto:jeroen@massar.ch" TargetMode="External"/><Relationship Id="rId6" Type="http://schemas.openxmlformats.org/officeDocument/2006/relationships/hyperlink" Target="mailto:pim@ipng.nl" TargetMode="External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ixxs.net/faq/sixxs/?faq=sixxsd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me.net.ipv4.sixxs.org/" TargetMode="External"/><Relationship Id="rId4" Type="http://schemas.openxmlformats.org/officeDocument/2006/relationships/hyperlink" Target="https://www.sixxs.net/tools/gateway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ternetdagarna.se.sixxs.org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ixxs.net/tools/grh/ula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ixxs.net/tools/grh/ula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jeroen@sixxs.net" TargetMode="External"/><Relationship Id="rId4" Type="http://schemas.openxmlformats.org/officeDocument/2006/relationships/hyperlink" Target="mailto:pim@sixxs.net" TargetMode="External"/><Relationship Id="rId5" Type="http://schemas.openxmlformats.org/officeDocument/2006/relationships/hyperlink" Target="mailto:jeroen@massar.ch" TargetMode="External"/><Relationship Id="rId6" Type="http://schemas.openxmlformats.org/officeDocument/2006/relationships/hyperlink" Target="mailto:pim@ipng.n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ixxs.net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ixxs.net/news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ixxs.net/faq/connectivity/?faq=comparison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212725" y="212725"/>
            <a:ext cx="7416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 dirty="0"/>
              <a:t>6</a:t>
            </a:r>
            <a:r>
              <a:rPr lang="en-US" sz="1200" b="0" dirty="0" smtClean="0"/>
              <a:t> June 2017</a:t>
            </a:r>
            <a:endParaRPr lang="en-US" sz="1200" b="0" dirty="0"/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2947988" y="6491288"/>
            <a:ext cx="3800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IPv6 Golden Networks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228600" y="4973638"/>
            <a:ext cx="516718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0" dirty="0"/>
              <a:t>Jeroen </a:t>
            </a:r>
            <a:r>
              <a:rPr lang="en-US" b="0" dirty="0" smtClean="0"/>
              <a:t>Massar &amp; </a:t>
            </a:r>
            <a:r>
              <a:rPr lang="en-US" b="0" dirty="0" err="1" smtClean="0"/>
              <a:t>Pim</a:t>
            </a:r>
            <a:r>
              <a:rPr lang="en-US" b="0" dirty="0" smtClean="0"/>
              <a:t> van Pelt, </a:t>
            </a:r>
            <a:r>
              <a:rPr lang="en-US" b="0" dirty="0" err="1"/>
              <a:t>SixXS</a:t>
            </a:r>
            <a:endParaRPr lang="en-US" b="0" dirty="0"/>
          </a:p>
          <a:p>
            <a:r>
              <a:rPr lang="en-US" b="0" dirty="0" smtClean="0">
                <a:hlinkClick r:id="rId3"/>
              </a:rPr>
              <a:t>jeroen</a:t>
            </a:r>
            <a:r>
              <a:rPr lang="en-US" b="0" dirty="0">
                <a:hlinkClick r:id="rId3"/>
              </a:rPr>
              <a:t>@</a:t>
            </a:r>
            <a:r>
              <a:rPr lang="en-US" b="0" dirty="0" smtClean="0">
                <a:hlinkClick r:id="rId3"/>
              </a:rPr>
              <a:t>sixxs.net</a:t>
            </a:r>
            <a:r>
              <a:rPr lang="en-US" b="0" dirty="0" smtClean="0"/>
              <a:t> / </a:t>
            </a:r>
            <a:r>
              <a:rPr lang="en-US" b="0" dirty="0" smtClean="0">
                <a:hlinkClick r:id="rId4"/>
              </a:rPr>
              <a:t>pim@sixxs.net</a:t>
            </a:r>
            <a:endParaRPr lang="en-US" b="0" dirty="0" smtClean="0"/>
          </a:p>
          <a:p>
            <a:r>
              <a:rPr lang="en-US" b="0" dirty="0" smtClean="0">
                <a:hlinkClick r:id="rId5"/>
              </a:rPr>
              <a:t>jeroen@massar.ch</a:t>
            </a:r>
            <a:r>
              <a:rPr lang="en-US" b="0" dirty="0" smtClean="0"/>
              <a:t> / </a:t>
            </a:r>
            <a:r>
              <a:rPr lang="en-US" b="0" dirty="0" smtClean="0">
                <a:hlinkClick r:id="rId6"/>
              </a:rPr>
              <a:t>pim@ipng.nl</a:t>
            </a:r>
            <a:endParaRPr lang="en-US" b="0" dirty="0" smtClean="0"/>
          </a:p>
          <a:p>
            <a:endParaRPr lang="en-GB" b="0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2411413" y="1722438"/>
            <a:ext cx="6732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dirty="0" err="1" smtClean="0"/>
              <a:t>Sunsetting</a:t>
            </a:r>
            <a:r>
              <a:rPr lang="en-US" dirty="0" smtClean="0"/>
              <a:t> </a:t>
            </a:r>
            <a:r>
              <a:rPr lang="en-US" dirty="0" err="1" smtClean="0"/>
              <a:t>SixXS</a:t>
            </a:r>
            <a:r>
              <a:rPr lang="en-US" dirty="0" smtClean="0"/>
              <a:t> @ 2017-06-06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6673334"/>
            <a:ext cx="424542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Image: Sunset in </a:t>
            </a:r>
            <a:r>
              <a:rPr lang="en-US" sz="600" dirty="0" err="1" smtClean="0"/>
              <a:t>Tikehau</a:t>
            </a:r>
            <a:r>
              <a:rPr lang="en-US" sz="600" dirty="0" smtClean="0"/>
              <a:t>, French Polynesia</a:t>
            </a:r>
            <a:endParaRPr lang="en-US" sz="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Heartbeat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Dynamic/non-24/7 IPv4 endpoints.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Proto-41 is static. The moment the user unplugs, another user can get that IPv4 address. That user then gets proto-41 packets and the firewall tool beeps with warnings, which sometimes results in abuse reports because we are attacking them.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Allows one to move around proto-41 tunnels automatically or enable/disable them on the fly.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AYIYA – Anything in Anything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Proto-41 tunnels can’t cross NATs.</a:t>
            </a:r>
          </a:p>
          <a:p>
            <a:r>
              <a:rPr lang="en-US" sz="2400" dirty="0"/>
              <a:t>Proto-41 tunnels are not authenticated.</a:t>
            </a:r>
          </a:p>
          <a:p>
            <a:pPr>
              <a:buFontTx/>
              <a:buNone/>
            </a:pPr>
            <a:r>
              <a:rPr lang="en-US" sz="2400" dirty="0"/>
              <a:t>	(read: one can spoof them easily)</a:t>
            </a:r>
          </a:p>
          <a:p>
            <a:r>
              <a:rPr lang="en-US" sz="2400" dirty="0"/>
              <a:t>Heartbeat runs next-to the proto-41 tunnel. Heartbeat might work, proto-41 might not.</a:t>
            </a:r>
          </a:p>
          <a:p>
            <a:endParaRPr lang="en-US" sz="2400" dirty="0"/>
          </a:p>
          <a:p>
            <a:pPr>
              <a:buFontTx/>
              <a:buNone/>
            </a:pPr>
            <a:r>
              <a:rPr lang="en-US" sz="2400" dirty="0"/>
              <a:t>AYIYA solves these issues by tunneling IPv6</a:t>
            </a:r>
          </a:p>
          <a:p>
            <a:pPr>
              <a:buFontTx/>
              <a:buNone/>
            </a:pPr>
            <a:r>
              <a:rPr lang="en-US" sz="2400" dirty="0"/>
              <a:t>inside IPv4/UDP and signing these packets.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AICCU</a:t>
            </a:r>
          </a:p>
        </p:txBody>
      </p:sp>
      <p:sp>
        <p:nvSpPr>
          <p:cNvPr id="258056" name="Text Box 8"/>
          <p:cNvSpPr txBox="1">
            <a:spLocks noChangeArrowheads="1"/>
          </p:cNvSpPr>
          <p:nvPr/>
        </p:nvSpPr>
        <p:spPr bwMode="auto">
          <a:xfrm>
            <a:off x="323850" y="1752600"/>
            <a:ext cx="8393540" cy="415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Automatic IPv6 Connectivity Client Utility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400" dirty="0" smtClean="0"/>
              <a:t>Proto</a:t>
            </a:r>
            <a:r>
              <a:rPr lang="en-US" sz="2400" dirty="0"/>
              <a:t>-41, heartbeat and AYIYA tunnels</a:t>
            </a:r>
            <a:r>
              <a:rPr lang="en-US" sz="2400" dirty="0" smtClean="0"/>
              <a:t>.</a:t>
            </a:r>
            <a:endParaRPr lang="en-US" sz="2400" dirty="0"/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400" dirty="0" smtClean="0"/>
              <a:t>Simple “</a:t>
            </a:r>
            <a:r>
              <a:rPr lang="en-US" sz="2400" dirty="0"/>
              <a:t>Test” mode </a:t>
            </a:r>
            <a:r>
              <a:rPr lang="en-US" sz="2400" dirty="0" smtClean="0"/>
              <a:t>for diagnosing </a:t>
            </a:r>
            <a:r>
              <a:rPr lang="en-US" sz="2400" dirty="0"/>
              <a:t>common issues, testing </a:t>
            </a:r>
            <a:r>
              <a:rPr lang="en-US" sz="2400" dirty="0" smtClean="0"/>
              <a:t>at least </a:t>
            </a:r>
            <a:r>
              <a:rPr lang="en-US" sz="2400" dirty="0"/>
              <a:t>that the basics </a:t>
            </a:r>
            <a:r>
              <a:rPr lang="en-US" sz="2400" dirty="0" smtClean="0"/>
              <a:t>work (or not).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400" dirty="0" smtClean="0"/>
              <a:t>Windows, Linux, *BSD, OSX, AIX, Solaris, </a:t>
            </a:r>
            <a:r>
              <a:rPr lang="en-US" sz="2400" dirty="0" err="1" smtClean="0"/>
              <a:t>etc</a:t>
            </a:r>
            <a:endParaRPr lang="en-US" sz="2400" dirty="0"/>
          </a:p>
          <a:p>
            <a:pPr>
              <a:spcBef>
                <a:spcPct val="50000"/>
              </a:spcBef>
            </a:pPr>
            <a:r>
              <a:rPr lang="en-US" sz="2400" dirty="0" smtClean="0"/>
              <a:t>Still in the pipeline:</a:t>
            </a:r>
            <a:endParaRPr lang="en-US" sz="2400" dirty="0"/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400" dirty="0" smtClean="0"/>
              <a:t>Comprehensive </a:t>
            </a:r>
            <a:r>
              <a:rPr lang="en-US" sz="2400" dirty="0"/>
              <a:t>“test” </a:t>
            </a:r>
            <a:r>
              <a:rPr lang="en-US" sz="2400" dirty="0" smtClean="0"/>
              <a:t>mode.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400" dirty="0" smtClean="0"/>
              <a:t>GUI/Web-interface </a:t>
            </a:r>
            <a:r>
              <a:rPr lang="en-US" sz="2400" dirty="0"/>
              <a:t>for all platforms.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CPEs / Mobiles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7638" y="1600200"/>
            <a:ext cx="8259162" cy="4525963"/>
          </a:xfrm>
        </p:spPr>
        <p:txBody>
          <a:bodyPr/>
          <a:lstStyle/>
          <a:p>
            <a:r>
              <a:rPr lang="en-US" sz="2400" dirty="0" smtClean="0"/>
              <a:t>AVM </a:t>
            </a:r>
            <a:r>
              <a:rPr lang="en-US" sz="2400" dirty="0" err="1" smtClean="0"/>
              <a:t>Fritz!Box</a:t>
            </a:r>
            <a:r>
              <a:rPr lang="en-US" sz="2400" dirty="0" smtClean="0"/>
              <a:t> has native heartbeat support.</a:t>
            </a:r>
          </a:p>
          <a:p>
            <a:r>
              <a:rPr lang="en-US" sz="2400" dirty="0" smtClean="0"/>
              <a:t>Heartbeat support per TCL on Cisco.</a:t>
            </a:r>
          </a:p>
          <a:p>
            <a:r>
              <a:rPr lang="en-US" sz="2400" dirty="0" smtClean="0"/>
              <a:t>Various vendors (</a:t>
            </a:r>
            <a:r>
              <a:rPr lang="en-US" sz="2400" dirty="0" err="1" smtClean="0"/>
              <a:t>Draytek</a:t>
            </a:r>
            <a:r>
              <a:rPr lang="en-US" sz="2400" dirty="0" smtClean="0"/>
              <a:t>, </a:t>
            </a:r>
            <a:r>
              <a:rPr lang="en-US" sz="2400" dirty="0" err="1" smtClean="0"/>
              <a:t>ZyXEL</a:t>
            </a:r>
            <a:r>
              <a:rPr lang="en-US" sz="2400" dirty="0" smtClean="0"/>
              <a:t>, Motorola, </a:t>
            </a:r>
            <a:r>
              <a:rPr lang="en-US" sz="2400" dirty="0" err="1" smtClean="0"/>
              <a:t>etc</a:t>
            </a:r>
            <a:r>
              <a:rPr lang="en-US" sz="2400" dirty="0" smtClean="0"/>
              <a:t>) include AICCU out-of-the-box with a little UI interface to configure it.</a:t>
            </a:r>
          </a:p>
          <a:p>
            <a:r>
              <a:rPr lang="en-US" sz="2400" dirty="0" smtClean="0"/>
              <a:t>Most Linux-</a:t>
            </a:r>
            <a:r>
              <a:rPr lang="en-US" sz="2400" dirty="0" err="1" smtClean="0"/>
              <a:t>ish</a:t>
            </a:r>
            <a:r>
              <a:rPr lang="en-US" sz="2400" dirty="0" smtClean="0"/>
              <a:t> distributions have it (DD-WRT, </a:t>
            </a:r>
            <a:r>
              <a:rPr lang="en-US" sz="2400" dirty="0" err="1" smtClean="0"/>
              <a:t>Debians</a:t>
            </a:r>
            <a:r>
              <a:rPr lang="en-US" sz="2400" dirty="0" smtClean="0"/>
              <a:t>, </a:t>
            </a:r>
            <a:r>
              <a:rPr lang="en-US" sz="2400" dirty="0" err="1" smtClean="0"/>
              <a:t>Redhats</a:t>
            </a:r>
            <a:r>
              <a:rPr lang="en-US" sz="2400" dirty="0" smtClean="0"/>
              <a:t> </a:t>
            </a:r>
            <a:r>
              <a:rPr lang="en-US" sz="2400" dirty="0" err="1" smtClean="0"/>
              <a:t>etc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Two Android apps: IPv6Droid + </a:t>
            </a:r>
            <a:r>
              <a:rPr lang="en-US" sz="2400" dirty="0" err="1" smtClean="0"/>
              <a:t>Androiccu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      </a:t>
            </a:r>
            <a:r>
              <a:rPr lang="en-US" sz="1400" dirty="0" smtClean="0"/>
              <a:t>(IOS VPN API is only available under NDA… hence no support there yet)</a:t>
            </a:r>
          </a:p>
          <a:p>
            <a:r>
              <a:rPr lang="en-US" sz="2400" dirty="0" smtClean="0"/>
              <a:t>AYIYA is great for mobile devices (laptop/phone)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355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Abuse</a:t>
            </a:r>
            <a:r>
              <a:rPr lang="en-US" dirty="0"/>
              <a:t> </a:t>
            </a:r>
            <a:r>
              <a:rPr lang="en-US" dirty="0" smtClean="0"/>
              <a:t>and 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We require proper details, as effectively we become the IPv6 ISP for the user.</a:t>
            </a:r>
          </a:p>
          <a:p>
            <a:r>
              <a:rPr lang="en-US" sz="2400" dirty="0" smtClean="0"/>
              <a:t>We need these for abuse handling.</a:t>
            </a:r>
          </a:p>
          <a:p>
            <a:r>
              <a:rPr lang="en-US" sz="2400" dirty="0" smtClean="0"/>
              <a:t>People are less inclined to do bad things when their details are known -&gt; kept </a:t>
            </a:r>
            <a:r>
              <a:rPr lang="en-US" sz="2400" dirty="0" err="1" smtClean="0"/>
              <a:t>SixXS</a:t>
            </a:r>
            <a:r>
              <a:rPr lang="en-US" sz="2400" dirty="0" smtClean="0"/>
              <a:t> possible!</a:t>
            </a:r>
            <a:endParaRPr lang="en-US" sz="2400" dirty="0"/>
          </a:p>
          <a:p>
            <a:r>
              <a:rPr lang="en-US" sz="2400" dirty="0" smtClean="0"/>
              <a:t>ISK is our Credit system, it keeps people interested in keeping their tunnel up, and it avoids people who are ‘bad’ from wasting resources.</a:t>
            </a:r>
          </a:p>
          <a:p>
            <a:r>
              <a:rPr lang="en-US" sz="2400" dirty="0" smtClean="0"/>
              <a:t>We once accepted XING/</a:t>
            </a:r>
            <a:r>
              <a:rPr lang="en-US" sz="2400" dirty="0" err="1" smtClean="0"/>
              <a:t>LinkedIN</a:t>
            </a:r>
            <a:r>
              <a:rPr lang="en-US" sz="2400" dirty="0" smtClean="0"/>
              <a:t> for bonus credit allowing getting a /48 subnet, useful when using a router (</a:t>
            </a:r>
            <a:r>
              <a:rPr lang="en-US" sz="2400" dirty="0" err="1" smtClean="0"/>
              <a:t>eg</a:t>
            </a:r>
            <a:r>
              <a:rPr lang="en-US" sz="2400" dirty="0" smtClean="0"/>
              <a:t> </a:t>
            </a:r>
            <a:r>
              <a:rPr lang="en-US" sz="2400" dirty="0" err="1" smtClean="0"/>
              <a:t>Fritz!Box</a:t>
            </a:r>
            <a:r>
              <a:rPr lang="en-US" sz="2400" dirty="0" smtClean="0"/>
              <a:t>). We do not anymore as default subnets exist to solve that problem.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013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SixXS</a:t>
            </a:r>
            <a:r>
              <a:rPr lang="en-US" dirty="0" smtClean="0"/>
              <a:t> Daemon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400" dirty="0" smtClean="0"/>
              <a:t>Linux/*BSD kernels not made for 2k+ interfaces (tunnels), both randomly lost routes and even tunnel interfaces or endpoints.</a:t>
            </a:r>
          </a:p>
          <a:p>
            <a:r>
              <a:rPr lang="en-US" sz="2400" dirty="0" err="1" smtClean="0"/>
              <a:t>sixxsd</a:t>
            </a:r>
            <a:r>
              <a:rPr lang="en-US" sz="2400" dirty="0" smtClean="0"/>
              <a:t> has a single ‘</a:t>
            </a:r>
            <a:r>
              <a:rPr lang="en-US" sz="2400" dirty="0" err="1" smtClean="0"/>
              <a:t>tun</a:t>
            </a:r>
            <a:r>
              <a:rPr lang="en-US" sz="2400" dirty="0" smtClean="0"/>
              <a:t>’ interface, we route /40s into that</a:t>
            </a:r>
            <a:r>
              <a:rPr lang="en-US" sz="1200" dirty="0" smtClean="0"/>
              <a:t> (yup, 5x /40s on deham01 + dedus01 go into it ;)</a:t>
            </a:r>
          </a:p>
          <a:p>
            <a:r>
              <a:rPr lang="en-US" sz="2400" dirty="0" smtClean="0"/>
              <a:t>Handles tunnel </a:t>
            </a:r>
            <a:r>
              <a:rPr lang="en-US" sz="2400" dirty="0" err="1" smtClean="0"/>
              <a:t>encap</a:t>
            </a:r>
            <a:r>
              <a:rPr lang="en-US" sz="2400" dirty="0" smtClean="0"/>
              <a:t>/</a:t>
            </a:r>
            <a:r>
              <a:rPr lang="en-US" sz="2400" dirty="0" err="1" smtClean="0"/>
              <a:t>decap</a:t>
            </a:r>
            <a:r>
              <a:rPr lang="en-US" sz="2400" dirty="0" smtClean="0"/>
              <a:t> for proto-41 &amp; AYIYA.</a:t>
            </a:r>
          </a:p>
          <a:p>
            <a:r>
              <a:rPr lang="en-US" sz="2400" dirty="0"/>
              <a:t>Lookup of tunnels without tree: we know the IPv6 address and structure</a:t>
            </a:r>
          </a:p>
          <a:p>
            <a:r>
              <a:rPr lang="en-US" sz="2400" dirty="0" smtClean="0"/>
              <a:t>Handles stats (traffic count, latency test </a:t>
            </a:r>
            <a:r>
              <a:rPr lang="en-US" sz="2400" dirty="0" err="1" smtClean="0"/>
              <a:t>etc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Tunnel prefix + 0x8000 = default routed subnet</a:t>
            </a:r>
          </a:p>
          <a:p>
            <a:pPr marL="0" indent="0">
              <a:buNone/>
            </a:pPr>
            <a:r>
              <a:rPr lang="en-US" sz="1100" dirty="0">
                <a:hlinkClick r:id="rId2"/>
              </a:rPr>
              <a:t>https://www.sixxs.net/faq/sixxs/?faq=</a:t>
            </a:r>
            <a:r>
              <a:rPr lang="en-US" sz="1100" dirty="0" smtClean="0">
                <a:hlinkClick r:id="rId2"/>
              </a:rPr>
              <a:t>sixxsd</a:t>
            </a:r>
            <a:endParaRPr lang="en-US" sz="11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4537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Prefixes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Tunnel Prefix:</a:t>
            </a:r>
          </a:p>
          <a:p>
            <a:pPr lvl="1"/>
            <a:r>
              <a:rPr lang="en-US" sz="2400" dirty="0" smtClean="0"/>
              <a:t>2001:db8:1000:</a:t>
            </a:r>
            <a:r>
              <a:rPr lang="en-US" sz="2400" dirty="0" smtClean="0">
                <a:solidFill>
                  <a:srgbClr val="FF0000"/>
                </a:solidFill>
              </a:rPr>
              <a:t>0</a:t>
            </a:r>
            <a:r>
              <a:rPr lang="en-US" sz="2400" dirty="0" smtClean="0"/>
              <a:t>abc::/64</a:t>
            </a:r>
          </a:p>
          <a:p>
            <a:pPr lvl="1"/>
            <a:r>
              <a:rPr lang="en-US" sz="2400" dirty="0" smtClean="0"/>
              <a:t>::1 = </a:t>
            </a:r>
            <a:r>
              <a:rPr lang="en-US" sz="2400" dirty="0" err="1" smtClean="0"/>
              <a:t>PoP</a:t>
            </a:r>
            <a:r>
              <a:rPr lang="en-US" sz="2400" dirty="0" smtClean="0"/>
              <a:t>, ::2 = you</a:t>
            </a:r>
          </a:p>
          <a:p>
            <a:r>
              <a:rPr lang="en-US" sz="2400" dirty="0" smtClean="0"/>
              <a:t>Default Routed Subnet Prefix:</a:t>
            </a:r>
          </a:p>
          <a:p>
            <a:pPr lvl="1"/>
            <a:r>
              <a:rPr lang="en-US" sz="2400" dirty="0" smtClean="0"/>
              <a:t>2001:db8:1000:</a:t>
            </a:r>
            <a:r>
              <a:rPr lang="en-US" sz="2400" dirty="0" smtClean="0">
                <a:solidFill>
                  <a:srgbClr val="FF0000"/>
                </a:solidFill>
              </a:rPr>
              <a:t>8</a:t>
            </a:r>
            <a:r>
              <a:rPr lang="en-US" sz="2400" dirty="0" smtClean="0"/>
              <a:t>abc::/64</a:t>
            </a:r>
          </a:p>
          <a:p>
            <a:pPr lvl="1"/>
            <a:r>
              <a:rPr lang="en-US" sz="2400" dirty="0" smtClean="0"/>
              <a:t>Routed towards </a:t>
            </a:r>
            <a:r>
              <a:rPr lang="en-US" sz="2400" dirty="0"/>
              <a:t>2001:db8:1234:</a:t>
            </a:r>
            <a:r>
              <a:rPr lang="en-US" sz="2400" dirty="0">
                <a:solidFill>
                  <a:srgbClr val="FF0000"/>
                </a:solidFill>
              </a:rPr>
              <a:t>0</a:t>
            </a:r>
            <a:r>
              <a:rPr lang="en-US" sz="2400" dirty="0"/>
              <a:t>abc:</a:t>
            </a:r>
            <a:r>
              <a:rPr lang="en-US" sz="2400" dirty="0" smtClean="0"/>
              <a:t>:2</a:t>
            </a:r>
          </a:p>
          <a:p>
            <a:r>
              <a:rPr lang="en-US" sz="2400" dirty="0" smtClean="0"/>
              <a:t>Full Subnet</a:t>
            </a:r>
          </a:p>
          <a:p>
            <a:pPr lvl="1"/>
            <a:r>
              <a:rPr lang="en-US" sz="2400" dirty="0" smtClean="0"/>
              <a:t>2001:db8:1234::/48</a:t>
            </a:r>
          </a:p>
          <a:p>
            <a:pPr lvl="1"/>
            <a:r>
              <a:rPr lang="en-US" sz="2400" dirty="0"/>
              <a:t>Routed towards 2001:db8:1234:</a:t>
            </a:r>
            <a:r>
              <a:rPr lang="en-US" sz="2400" dirty="0">
                <a:solidFill>
                  <a:srgbClr val="FF0000"/>
                </a:solidFill>
              </a:rPr>
              <a:t>0</a:t>
            </a:r>
            <a:r>
              <a:rPr lang="en-US" sz="2400" dirty="0"/>
              <a:t>abc::2</a:t>
            </a:r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5643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IPv6Gate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 dirty="0"/>
              <a:t>Allows access to any IPv4 website over</a:t>
            </a:r>
          </a:p>
          <a:p>
            <a:pPr>
              <a:buFontTx/>
              <a:buNone/>
            </a:pPr>
            <a:r>
              <a:rPr lang="en-US" sz="2400" dirty="0"/>
              <a:t>IPv6 from IPv6-only </a:t>
            </a:r>
            <a:r>
              <a:rPr lang="en-US" sz="2400" dirty="0" smtClean="0"/>
              <a:t>hosts:</a:t>
            </a:r>
          </a:p>
          <a:p>
            <a:pPr>
              <a:buFontTx/>
              <a:buNone/>
            </a:pPr>
            <a:r>
              <a:rPr lang="en-US" sz="2400" dirty="0"/>
              <a:t>	</a:t>
            </a: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www.nzz.ch.sixxs.org</a:t>
            </a: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r>
              <a:rPr lang="en-US" sz="2400" dirty="0"/>
              <a:t>Also allows the reverse: IPv6-only site</a:t>
            </a:r>
          </a:p>
          <a:p>
            <a:pPr>
              <a:buFontTx/>
              <a:buNone/>
            </a:pPr>
            <a:r>
              <a:rPr lang="en-US" sz="2400" dirty="0"/>
              <a:t>from IPv4-only host</a:t>
            </a:r>
            <a:r>
              <a:rPr lang="en-US" sz="2400" dirty="0" smtClean="0"/>
              <a:t>:</a:t>
            </a:r>
          </a:p>
          <a:p>
            <a:pPr>
              <a:buFontTx/>
              <a:buNone/>
            </a:pPr>
            <a:r>
              <a:rPr lang="en-US" sz="2400" dirty="0"/>
              <a:t>	</a:t>
            </a: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://www.kame.net.ipv4.sixxs.org</a:t>
            </a:r>
            <a:endParaRPr lang="en-US" sz="2400" dirty="0"/>
          </a:p>
          <a:p>
            <a:pPr>
              <a:buFontTx/>
              <a:buNone/>
            </a:pPr>
            <a:endParaRPr lang="en-US" sz="2400" dirty="0" smtClean="0"/>
          </a:p>
          <a:p>
            <a:pPr>
              <a:buFontTx/>
              <a:buNone/>
            </a:pPr>
            <a:r>
              <a:rPr lang="en-US" sz="2400" dirty="0" smtClean="0"/>
              <a:t>HTTP only; no automatic clients/torrents allowed</a:t>
            </a:r>
            <a:endParaRPr lang="en-US" sz="2400" dirty="0"/>
          </a:p>
          <a:p>
            <a:pPr>
              <a:buFontTx/>
              <a:buNone/>
            </a:pPr>
            <a:r>
              <a:rPr lang="en-US" sz="2400" dirty="0" smtClean="0"/>
              <a:t>More details </a:t>
            </a:r>
            <a:r>
              <a:rPr lang="en-US" sz="2400" dirty="0" smtClean="0">
                <a:hlinkClick r:id="rId4"/>
              </a:rPr>
              <a:t>https://www.sixxs.net/tools/gateway/</a:t>
            </a:r>
            <a:endParaRPr lang="en-US" sz="2400" dirty="0" smtClean="0"/>
          </a:p>
          <a:p>
            <a:pPr>
              <a:buFontTx/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RFC4193 - ULA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IPv6 ULA (Unique Local Address)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/>
              <a:t>RFC4193 </a:t>
            </a:r>
            <a:r>
              <a:rPr lang="en-US" sz="2400" dirty="0"/>
              <a:t>Registration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fd00::/8 ULA Locally Assigned.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	It is Unique, but maybe not Unique enough as it has a chance that it is not.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fc00::/8 ULA “Registered” – not specified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	and thus can’t be used.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Nearly 200 registrations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Of course not guaranteed, when people don’t check this list it can’t be</a:t>
            </a:r>
            <a:r>
              <a:rPr lang="en-US" sz="2400" dirty="0" smtClean="0"/>
              <a:t>.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1100" dirty="0">
                <a:hlinkClick r:id="rId2"/>
              </a:rPr>
              <a:t>https://www.sixxs.net/tools/grh/ula</a:t>
            </a:r>
            <a:r>
              <a:rPr lang="en-US" sz="1100" dirty="0" smtClean="0">
                <a:hlinkClick r:id="rId2"/>
              </a:rPr>
              <a:t>/</a:t>
            </a:r>
            <a:endParaRPr lang="en-US" sz="1100" dirty="0" smtClean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GRH – Ghost Route Hunter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Peers actively with over 150 ISPs around the world.</a:t>
            </a:r>
          </a:p>
          <a:p>
            <a:r>
              <a:rPr lang="en-GB" sz="2400" dirty="0"/>
              <a:t>A tool for detecting and hunting down Ghost Routes in the IPv6 routing tables and displaying DFP availability.</a:t>
            </a:r>
          </a:p>
          <a:p>
            <a:r>
              <a:rPr lang="en-GB" sz="2400" dirty="0"/>
              <a:t>Distributed Looking Glass</a:t>
            </a:r>
          </a:p>
          <a:p>
            <a:r>
              <a:rPr lang="en-GB" sz="2400" dirty="0"/>
              <a:t>Missing Prefixes</a:t>
            </a:r>
          </a:p>
          <a:p>
            <a:r>
              <a:rPr lang="en-GB" sz="2400" dirty="0"/>
              <a:t>Prefix Comparison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1100" dirty="0">
                <a:hlinkClick r:id="rId2"/>
              </a:rPr>
              <a:t>https://www.sixxs.net/tools/grh/ula</a:t>
            </a:r>
            <a:r>
              <a:rPr lang="en-US" sz="1100" dirty="0" smtClean="0">
                <a:hlinkClick r:id="rId2"/>
              </a:rPr>
              <a:t>/</a:t>
            </a:r>
            <a:endParaRPr lang="en-US" sz="1100" dirty="0" smtClean="0"/>
          </a:p>
          <a:p>
            <a:pPr marL="0" indent="0"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SixXS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 err="1" smtClean="0"/>
              <a:t>SixXS</a:t>
            </a:r>
            <a:r>
              <a:rPr lang="en-US" sz="2400" dirty="0" smtClean="0"/>
              <a:t> is a small hobby project, grown a bit big, that provides a service for ISPs for </a:t>
            </a:r>
            <a:r>
              <a:rPr lang="en-US" sz="2400" dirty="0"/>
              <a:t>a quick way of enabling their user base with IPv6</a:t>
            </a:r>
            <a:r>
              <a:rPr lang="en-US" sz="2400" dirty="0" smtClean="0"/>
              <a:t>.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 marL="0" indent="0">
              <a:lnSpc>
                <a:spcPct val="90000"/>
              </a:lnSpc>
              <a:buNone/>
            </a:pPr>
            <a:endParaRPr lang="en-US" sz="2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smtClean="0"/>
              <a:t>Thanks </a:t>
            </a:r>
            <a:r>
              <a:rPr lang="en-US" sz="2400" dirty="0"/>
              <a:t>to all the ISPs who </a:t>
            </a:r>
            <a:r>
              <a:rPr lang="en-US" sz="2400" dirty="0" smtClean="0"/>
              <a:t>have provided the </a:t>
            </a:r>
            <a:r>
              <a:rPr lang="en-US" sz="2400" dirty="0" err="1"/>
              <a:t>PoPs</a:t>
            </a:r>
            <a:r>
              <a:rPr lang="en-US" sz="2400" dirty="0"/>
              <a:t>, as without them it would not </a:t>
            </a:r>
            <a:r>
              <a:rPr lang="en-US" sz="2400" dirty="0" smtClean="0"/>
              <a:t>have been possible!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16" y="2579025"/>
            <a:ext cx="8466056" cy="2738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Userbase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38’393 </a:t>
            </a:r>
            <a:r>
              <a:rPr lang="en-US" sz="2800" dirty="0"/>
              <a:t>7-day active </a:t>
            </a:r>
            <a:r>
              <a:rPr lang="en-US" sz="2800" dirty="0" smtClean="0"/>
              <a:t>users in 140 </a:t>
            </a:r>
            <a:r>
              <a:rPr lang="en-US" sz="2800" dirty="0"/>
              <a:t>countries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44’673 </a:t>
            </a:r>
            <a:r>
              <a:rPr lang="en-US" sz="2800" dirty="0"/>
              <a:t>tunnels spanning 118 </a:t>
            </a:r>
            <a:r>
              <a:rPr lang="en-US" sz="2800" dirty="0" smtClean="0"/>
              <a:t>countries</a:t>
            </a:r>
          </a:p>
          <a:p>
            <a:r>
              <a:rPr lang="en-US" sz="2800" dirty="0" smtClean="0"/>
              <a:t>12’632 /48 subnet </a:t>
            </a:r>
            <a:r>
              <a:rPr lang="en-US" sz="2800" dirty="0"/>
              <a:t>delegations (28.28%</a:t>
            </a:r>
            <a:r>
              <a:rPr lang="en-US" sz="2800" dirty="0" smtClean="0"/>
              <a:t>)</a:t>
            </a:r>
          </a:p>
          <a:p>
            <a:pPr marL="457200" lvl="1" indent="0">
              <a:buNone/>
            </a:pPr>
            <a:r>
              <a:rPr lang="en-US" sz="2400" dirty="0" smtClean="0"/>
              <a:t>(every tunnel has a /64 per default)</a:t>
            </a:r>
          </a:p>
          <a:p>
            <a:r>
              <a:rPr lang="en-US" sz="2800" dirty="0" smtClean="0"/>
              <a:t>Our </a:t>
            </a:r>
            <a:r>
              <a:rPr lang="en-US" sz="2800" dirty="0"/>
              <a:t>peak 7DA usage was over 50’000 </a:t>
            </a:r>
            <a:r>
              <a:rPr lang="en-US" sz="2800" dirty="0" smtClean="0"/>
              <a:t>users</a:t>
            </a:r>
          </a:p>
          <a:p>
            <a:r>
              <a:rPr lang="en-US" sz="2800" dirty="0" smtClean="0"/>
              <a:t>Full </a:t>
            </a:r>
            <a:r>
              <a:rPr lang="en-US" sz="2800" dirty="0"/>
              <a:t>statistics, including distributions by country, can be found on the </a:t>
            </a:r>
            <a:r>
              <a:rPr lang="en-US" sz="2800" dirty="0" err="1"/>
              <a:t>SixXS</a:t>
            </a:r>
            <a:r>
              <a:rPr lang="en-US" sz="2800" dirty="0"/>
              <a:t> website</a:t>
            </a:r>
          </a:p>
        </p:txBody>
      </p:sp>
    </p:spTree>
    <p:extLst>
      <p:ext uri="{BB962C8B-B14F-4D97-AF65-F5344CB8AC3E}">
        <p14:creationId xmlns:p14="http://schemas.microsoft.com/office/powerpoint/2010/main" val="2450121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</a:t>
            </a:r>
            <a:endParaRPr lang="en-US" dirty="0"/>
          </a:p>
        </p:txBody>
      </p:sp>
      <p:pic>
        <p:nvPicPr>
          <p:cNvPr id="7" name="Picture 6" descr="sunset-imag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8367" y="1734459"/>
            <a:ext cx="4512310" cy="4145280"/>
          </a:xfrm>
          <a:prstGeom prst="rect">
            <a:avLst/>
          </a:prstGeom>
        </p:spPr>
      </p:pic>
      <p:pic>
        <p:nvPicPr>
          <p:cNvPr id="8" name="Picture 7" descr="sunset-image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53" y="1729618"/>
            <a:ext cx="4037330" cy="41452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5714" y="5769429"/>
            <a:ext cx="320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users per year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81638" y="5800877"/>
            <a:ext cx="320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tunnels per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656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Cumulative Growth</a:t>
            </a:r>
            <a:endParaRPr lang="en-US" dirty="0"/>
          </a:p>
        </p:txBody>
      </p:sp>
      <p:pic>
        <p:nvPicPr>
          <p:cNvPr id="5" name="Picture 4" descr="sunset-imag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24113"/>
            <a:ext cx="9144000" cy="249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93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</a:t>
            </a:r>
            <a:endParaRPr lang="en-US" dirty="0"/>
          </a:p>
        </p:txBody>
      </p:sp>
      <p:pic>
        <p:nvPicPr>
          <p:cNvPr id="4" name="Picture 3" descr="sunset-image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26375"/>
            <a:ext cx="4502652" cy="4115706"/>
          </a:xfrm>
          <a:prstGeom prst="rect">
            <a:avLst/>
          </a:prstGeom>
        </p:spPr>
      </p:pic>
      <p:pic>
        <p:nvPicPr>
          <p:cNvPr id="5" name="Picture 4" descr="sunset-image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572" y="1846785"/>
            <a:ext cx="4499428" cy="410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22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PoPs</a:t>
            </a:r>
            <a:r>
              <a:rPr lang="en-US" dirty="0" smtClean="0"/>
              <a:t> around the world</a:t>
            </a:r>
            <a:endParaRPr lang="en-US" dirty="0"/>
          </a:p>
        </p:txBody>
      </p:sp>
      <p:pic>
        <p:nvPicPr>
          <p:cNvPr id="5" name="Picture 4" descr="sunset-image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7803"/>
            <a:ext cx="9144000" cy="38600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309810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46 </a:t>
            </a:r>
            <a:r>
              <a:rPr lang="en-US" dirty="0" err="1" smtClean="0"/>
              <a:t>PoPs</a:t>
            </a:r>
            <a:r>
              <a:rPr lang="en-US" dirty="0" smtClean="0"/>
              <a:t> active in 2017, 65 different </a:t>
            </a:r>
            <a:r>
              <a:rPr lang="en-US" dirty="0" err="1" smtClean="0"/>
              <a:t>PoPs</a:t>
            </a:r>
            <a:r>
              <a:rPr lang="en-US" dirty="0" smtClean="0"/>
              <a:t> over lifespan of the project.</a:t>
            </a:r>
          </a:p>
          <a:p>
            <a:pPr algn="ctr"/>
            <a:r>
              <a:rPr lang="en-US" dirty="0" smtClean="0"/>
              <a:t>Address space totals a /33 of in-use IPv6 address space:</a:t>
            </a:r>
          </a:p>
          <a:p>
            <a:pPr algn="ctr"/>
            <a:r>
              <a:rPr lang="en-US" dirty="0"/>
              <a:t> 85x /40 </a:t>
            </a:r>
            <a:r>
              <a:rPr lang="en-US" dirty="0" smtClean="0"/>
              <a:t>or 21’760 </a:t>
            </a:r>
            <a:r>
              <a:rPr lang="en-US" dirty="0"/>
              <a:t>/48's or 1x /34 + 1x /36 + 1x /38 + 1x /40</a:t>
            </a:r>
          </a:p>
        </p:txBody>
      </p:sp>
    </p:spTree>
    <p:extLst>
      <p:ext uri="{BB962C8B-B14F-4D97-AF65-F5344CB8AC3E}">
        <p14:creationId xmlns:p14="http://schemas.microsoft.com/office/powerpoint/2010/main" val="2678161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Accomplishments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 err="1"/>
              <a:t>PoPs</a:t>
            </a:r>
            <a:r>
              <a:rPr lang="en-US" sz="1400" dirty="0"/>
              <a:t> on five major continents, missing Africa and Antarctica</a:t>
            </a:r>
          </a:p>
          <a:p>
            <a:r>
              <a:rPr lang="en-US" sz="1400" dirty="0" err="1"/>
              <a:t>sixxsd</a:t>
            </a:r>
            <a:r>
              <a:rPr lang="en-US" sz="1400" dirty="0"/>
              <a:t> - software based router with high performance tunneling support</a:t>
            </a:r>
          </a:p>
          <a:p>
            <a:r>
              <a:rPr lang="en-US" sz="1400" dirty="0"/>
              <a:t>Heartbeat protocol (IANA port 3740) and IETF draft</a:t>
            </a:r>
          </a:p>
          <a:p>
            <a:r>
              <a:rPr lang="en-US" sz="1400" dirty="0"/>
              <a:t>AYIYA protocol (IANA port 5072) and IETF draft</a:t>
            </a:r>
          </a:p>
          <a:p>
            <a:r>
              <a:rPr lang="en-US" sz="1400" dirty="0"/>
              <a:t>Community outreach (example RIPE, IETF, ISOC, AMS-IX IPv6 Awareness Day)</a:t>
            </a:r>
          </a:p>
          <a:p>
            <a:r>
              <a:rPr lang="en-US" sz="1400" dirty="0"/>
              <a:t>Research done with GRH (Ghost Router Hunter) to:</a:t>
            </a:r>
          </a:p>
          <a:p>
            <a:r>
              <a:rPr lang="en-US" sz="1400" dirty="0"/>
              <a:t>Help eradicate global IPv6 routing issues (Ghost Routes)</a:t>
            </a:r>
          </a:p>
          <a:p>
            <a:r>
              <a:rPr lang="en-US" sz="1400" dirty="0"/>
              <a:t>IPv6 </a:t>
            </a:r>
            <a:r>
              <a:rPr lang="en-US" sz="1400" dirty="0" err="1"/>
              <a:t>Bogon</a:t>
            </a:r>
            <a:r>
              <a:rPr lang="en-US" sz="1400" dirty="0"/>
              <a:t> Route detection</a:t>
            </a:r>
          </a:p>
          <a:p>
            <a:r>
              <a:rPr lang="en-US" sz="1400" dirty="0"/>
              <a:t>Distributed Looking Glass and </a:t>
            </a:r>
            <a:r>
              <a:rPr lang="en-US" sz="1400" dirty="0" err="1"/>
              <a:t>Traceroute</a:t>
            </a:r>
            <a:endParaRPr lang="en-US" sz="1400" dirty="0"/>
          </a:p>
          <a:p>
            <a:r>
              <a:rPr lang="en-US" sz="1400" dirty="0"/>
              <a:t>AICCU (Automatic IPv6 Connectivity Client Utility)</a:t>
            </a:r>
          </a:p>
          <a:p>
            <a:r>
              <a:rPr lang="en-US" sz="1400" dirty="0"/>
              <a:t>Automatic setup of IPv6 connectivity providing only username + password.</a:t>
            </a:r>
          </a:p>
          <a:p>
            <a:r>
              <a:rPr lang="en-US" sz="1400" dirty="0"/>
              <a:t>Awards of Excellence in the Implementation Award Category in the IPv6 Application Contest </a:t>
            </a:r>
            <a:r>
              <a:rPr lang="en-US" sz="1400" dirty="0" smtClean="0"/>
              <a:t>2004</a:t>
            </a:r>
          </a:p>
          <a:p>
            <a:r>
              <a:rPr lang="en-US" sz="1400" dirty="0" smtClean="0"/>
              <a:t>Jim Bound IPv6 Award from IPv6 Forum</a:t>
            </a:r>
            <a:endParaRPr lang="en-US" sz="1400" dirty="0"/>
          </a:p>
          <a:p>
            <a:r>
              <a:rPr lang="en-US" sz="1400" dirty="0"/>
              <a:t>Incorporated into commercial </a:t>
            </a:r>
            <a:r>
              <a:rPr lang="en-US" sz="1400" dirty="0" err="1"/>
              <a:t>Draytek</a:t>
            </a:r>
            <a:r>
              <a:rPr lang="en-US" sz="1400" dirty="0"/>
              <a:t>, </a:t>
            </a:r>
            <a:r>
              <a:rPr lang="en-US" sz="1400" dirty="0" err="1"/>
              <a:t>ZyXel</a:t>
            </a:r>
            <a:r>
              <a:rPr lang="en-US" sz="1400" dirty="0"/>
              <a:t>, Motorola CPE products</a:t>
            </a:r>
          </a:p>
          <a:p>
            <a:r>
              <a:rPr lang="en-US" sz="1400" dirty="0"/>
              <a:t>Heartbeat &amp; TIC support out the box in AVM </a:t>
            </a:r>
            <a:r>
              <a:rPr lang="en-US" sz="1400" dirty="0" err="1"/>
              <a:t>Fritz!Box</a:t>
            </a:r>
            <a:endParaRPr lang="en-US" sz="1400" dirty="0"/>
          </a:p>
          <a:p>
            <a:r>
              <a:rPr lang="en-US" sz="1400" dirty="0"/>
              <a:t>Very few outages over 18 years of operation</a:t>
            </a:r>
          </a:p>
          <a:p>
            <a:r>
              <a:rPr lang="en-US" sz="1400" dirty="0"/>
              <a:t>Pre-production access to Google and Wikipedia IPv6 servers through </a:t>
            </a:r>
            <a:r>
              <a:rPr lang="en-US" sz="1400" dirty="0" err="1"/>
              <a:t>SixXS</a:t>
            </a:r>
            <a:r>
              <a:rPr lang="en-US" sz="1400" dirty="0"/>
              <a:t> DNS </a:t>
            </a:r>
            <a:r>
              <a:rPr lang="en-US" sz="1400" dirty="0" err="1"/>
              <a:t>recursors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655483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Sunset? Chicken &amp; Egg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Content providers claimed that investing in IPv6 rollout would be useless because there were not sufficient numbers of large ISPs which offered it.</a:t>
            </a:r>
          </a:p>
          <a:p>
            <a:r>
              <a:rPr lang="en-US" sz="2400" dirty="0"/>
              <a:t>Access providers claimed that investing in IPv6 would be useless because there were not sufficient numbers of large content providers which offered it.</a:t>
            </a:r>
          </a:p>
          <a:p>
            <a:r>
              <a:rPr lang="en-US" sz="2400" dirty="0"/>
              <a:t>Both content providers and access providers claimed their customers didn’t demand it and there was no business justification in doing so.</a:t>
            </a:r>
          </a:p>
        </p:txBody>
      </p:sp>
    </p:spTree>
    <p:extLst>
      <p:ext uri="{BB962C8B-B14F-4D97-AF65-F5344CB8AC3E}">
        <p14:creationId xmlns:p14="http://schemas.microsoft.com/office/powerpoint/2010/main" val="37178726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Sunset? Current State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Content providers, largely, have switched to IPv6. Examples: Wikipedia, Google, </a:t>
            </a:r>
            <a:r>
              <a:rPr lang="en-US" sz="2400" dirty="0" err="1"/>
              <a:t>Youtube</a:t>
            </a:r>
            <a:r>
              <a:rPr lang="en-US" sz="2400" dirty="0"/>
              <a:t>, Facebook, Akamai, Netflix, Microsoft, Yahoo.</a:t>
            </a:r>
          </a:p>
          <a:p>
            <a:r>
              <a:rPr lang="en-US" sz="2400" dirty="0"/>
              <a:t>Access providers are starting to move on IPv6 deployments: 18% of the Internet has IPv6 connectivity, roughly doubling year over year.</a:t>
            </a:r>
          </a:p>
          <a:p>
            <a:r>
              <a:rPr lang="en-US" sz="2400" dirty="0"/>
              <a:t>The access providers generally still claim that there is not sufficient customer demand to invest in IPv6.</a:t>
            </a:r>
          </a:p>
        </p:txBody>
      </p:sp>
    </p:spTree>
    <p:extLst>
      <p:ext uri="{BB962C8B-B14F-4D97-AF65-F5344CB8AC3E}">
        <p14:creationId xmlns:p14="http://schemas.microsoft.com/office/powerpoint/2010/main" val="7952632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Sunset? ISPs point to </a:t>
            </a:r>
            <a:r>
              <a:rPr lang="en-US" dirty="0" err="1" smtClean="0"/>
              <a:t>SixXS</a:t>
            </a:r>
            <a:r>
              <a:rPr lang="en-US" dirty="0" smtClean="0"/>
              <a:t>: use them!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Today, </a:t>
            </a:r>
            <a:r>
              <a:rPr lang="en-US" sz="2000" dirty="0" err="1"/>
              <a:t>SixXS</a:t>
            </a:r>
            <a:r>
              <a:rPr lang="en-US" sz="2000" dirty="0"/>
              <a:t> plays an insignificant role in converting the opinion on (1), (2) and (3) and is more recently (2016 and beyond) being quoted by several large access providers as a compelling alternative for their few customers who asked for IPv6, along the worrying lines of “</a:t>
            </a:r>
            <a:r>
              <a:rPr lang="en-US" sz="2000" dirty="0" err="1" smtClean="0"/>
              <a:t>SixXS</a:t>
            </a:r>
            <a:r>
              <a:rPr lang="en-US" sz="2000" dirty="0" smtClean="0"/>
              <a:t> offer </a:t>
            </a:r>
            <a:r>
              <a:rPr lang="en-US" sz="2000" dirty="0"/>
              <a:t>tunnels, so we are not planning to provide native IPv6 at this time”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dirty="0"/>
              <a:t>A call to action in 2016, asking our users to call their ISP and ask about rollout plans, yielded some reasonable engagement from </a:t>
            </a:r>
            <a:r>
              <a:rPr lang="en-US" sz="2000" dirty="0" err="1"/>
              <a:t>SixXS</a:t>
            </a:r>
            <a:r>
              <a:rPr lang="en-US" sz="2000" dirty="0"/>
              <a:t> users (for which we are incredibly grateful), but arguably disappointing results from the ISPs, particularly the very large ones. Extensive data can be found on the </a:t>
            </a:r>
            <a:r>
              <a:rPr lang="en-US" sz="2000" dirty="0" err="1"/>
              <a:t>SixXS</a:t>
            </a:r>
            <a:r>
              <a:rPr lang="en-US" sz="2000" dirty="0"/>
              <a:t> wiki </a:t>
            </a:r>
            <a:r>
              <a:rPr lang="en-US" sz="2000" dirty="0" smtClean="0"/>
              <a:t>page.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27192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for Sunset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dirty="0"/>
              <a:t>2017-03-01: T-14wk Decision made by Jeroen and </a:t>
            </a:r>
            <a:r>
              <a:rPr lang="en-US" sz="1400" dirty="0" err="1"/>
              <a:t>Pim</a:t>
            </a:r>
            <a:r>
              <a:rPr lang="en-US" sz="1400" dirty="0"/>
              <a:t> to start the sunset project.</a:t>
            </a:r>
          </a:p>
          <a:p>
            <a:pPr marL="0" indent="0">
              <a:buNone/>
            </a:pPr>
            <a:r>
              <a:rPr lang="en-US" sz="1400" dirty="0"/>
              <a:t>2017-03-06: T-13wk Communicate to </a:t>
            </a:r>
            <a:r>
              <a:rPr lang="en-US" sz="1400" dirty="0" err="1"/>
              <a:t>PoP</a:t>
            </a:r>
            <a:r>
              <a:rPr lang="en-US" sz="1400" dirty="0"/>
              <a:t> admins (e-mail, referencing intent and problem statement)</a:t>
            </a:r>
          </a:p>
          <a:p>
            <a:pPr marL="0" indent="0">
              <a:buNone/>
            </a:pPr>
            <a:r>
              <a:rPr lang="en-US" sz="1400" dirty="0"/>
              <a:t>2017-03-13: T-12wk Communicate to </a:t>
            </a:r>
            <a:r>
              <a:rPr lang="en-US" sz="1400" dirty="0" err="1"/>
              <a:t>PoP</a:t>
            </a:r>
            <a:r>
              <a:rPr lang="en-US" sz="1400" dirty="0"/>
              <a:t> admins (e-mail, details (this doc))</a:t>
            </a:r>
          </a:p>
          <a:p>
            <a:pPr marL="0" indent="0">
              <a:buNone/>
            </a:pPr>
            <a:r>
              <a:rPr lang="en-US" sz="1400" dirty="0"/>
              <a:t>2017-03-20: T-11wk Wrap up feedback from </a:t>
            </a:r>
            <a:r>
              <a:rPr lang="en-US" sz="1400" dirty="0" err="1"/>
              <a:t>PoP</a:t>
            </a:r>
            <a:r>
              <a:rPr lang="en-US" sz="1400" dirty="0"/>
              <a:t> admins, prepare publication to the users Initial backup of </a:t>
            </a:r>
            <a:r>
              <a:rPr lang="en-US" sz="1400" dirty="0" err="1"/>
              <a:t>SixXS</a:t>
            </a:r>
            <a:r>
              <a:rPr lang="en-US" sz="1400" dirty="0"/>
              <a:t> </a:t>
            </a:r>
            <a:r>
              <a:rPr lang="en-US" sz="1400" dirty="0" err="1"/>
              <a:t>PoPs</a:t>
            </a:r>
            <a:r>
              <a:rPr lang="en-US" sz="1400" dirty="0"/>
              <a:t> completed.</a:t>
            </a:r>
          </a:p>
          <a:p>
            <a:pPr marL="0" indent="0">
              <a:buNone/>
            </a:pPr>
            <a:r>
              <a:rPr lang="en-US" sz="1400" dirty="0"/>
              <a:t>2017-03-23: T-10wk Publish to </a:t>
            </a:r>
            <a:r>
              <a:rPr lang="en-US" sz="1400" dirty="0" err="1"/>
              <a:t>SixXS</a:t>
            </a:r>
            <a:r>
              <a:rPr lang="en-US" sz="1400" dirty="0"/>
              <a:t> website. One-time mail to all users, noting the sunset date and pointing to rationale and FAQ.</a:t>
            </a:r>
          </a:p>
          <a:p>
            <a:pPr marL="0" indent="0">
              <a:buNone/>
            </a:pPr>
            <a:r>
              <a:rPr lang="en-US" sz="1400" dirty="0"/>
              <a:t>2017-03-29: T-10wk Publish to IPv6 communities, social media, et al.</a:t>
            </a:r>
          </a:p>
          <a:p>
            <a:pPr marL="0" indent="0">
              <a:buNone/>
            </a:pPr>
            <a:r>
              <a:rPr lang="en-US" sz="1400" dirty="0"/>
              <a:t>2017-04-17: T-7wk Due date for static </a:t>
            </a:r>
            <a:r>
              <a:rPr lang="en-US" sz="1400" dirty="0" err="1"/>
              <a:t>SixXS</a:t>
            </a:r>
            <a:r>
              <a:rPr lang="en-US" sz="1400" dirty="0"/>
              <a:t> website, FAQ, publication of rationale.</a:t>
            </a:r>
          </a:p>
          <a:p>
            <a:pPr marL="0" indent="0">
              <a:buNone/>
            </a:pPr>
            <a:r>
              <a:rPr lang="en-US" sz="1400" dirty="0"/>
              <a:t>2017-05-29: T-1wk Convert </a:t>
            </a:r>
            <a:r>
              <a:rPr lang="en-US" sz="1400" dirty="0" err="1"/>
              <a:t>info@sixxs.net</a:t>
            </a:r>
            <a:r>
              <a:rPr lang="en-US" sz="1400" dirty="0"/>
              <a:t> to an </a:t>
            </a:r>
            <a:r>
              <a:rPr lang="en-US" sz="1400" dirty="0" err="1"/>
              <a:t>autoresponder</a:t>
            </a:r>
            <a:r>
              <a:rPr lang="en-US" sz="1400" dirty="0"/>
              <a:t> pointing at </a:t>
            </a:r>
            <a:r>
              <a:rPr lang="en-US" sz="1400" dirty="0" err="1"/>
              <a:t>rationale+FAQ</a:t>
            </a:r>
            <a:r>
              <a:rPr lang="en-US" sz="1400" dirty="0"/>
              <a:t>.</a:t>
            </a:r>
          </a:p>
          <a:p>
            <a:pPr marL="0" indent="0">
              <a:buNone/>
            </a:pPr>
            <a:r>
              <a:rPr lang="en-US" sz="1400" dirty="0"/>
              <a:t>2017-06-06: (Tuesday) Turn off TIC and </a:t>
            </a:r>
            <a:r>
              <a:rPr lang="en-US" sz="1400" dirty="0" err="1"/>
              <a:t>SixXSd</a:t>
            </a:r>
            <a:r>
              <a:rPr lang="en-US" sz="1400" dirty="0"/>
              <a:t> on </a:t>
            </a:r>
            <a:r>
              <a:rPr lang="en-US" sz="1400" dirty="0" err="1"/>
              <a:t>PoPs</a:t>
            </a:r>
            <a:r>
              <a:rPr lang="en-US" sz="1400" dirty="0"/>
              <a:t>, retire IPv6Gate, shut down </a:t>
            </a:r>
            <a:r>
              <a:rPr lang="en-US" sz="1400" dirty="0" err="1"/>
              <a:t>whois</a:t>
            </a:r>
            <a:r>
              <a:rPr lang="en-US" sz="1400" dirty="0"/>
              <a:t> server.</a:t>
            </a:r>
          </a:p>
          <a:p>
            <a:pPr marL="0" indent="0">
              <a:buNone/>
            </a:pPr>
            <a:r>
              <a:rPr lang="en-US" sz="1400" dirty="0"/>
              <a:t>2017-06-12: T+1wk: Secondary backup of </a:t>
            </a:r>
            <a:r>
              <a:rPr lang="en-US" sz="1400" dirty="0" err="1"/>
              <a:t>SixXS</a:t>
            </a:r>
            <a:r>
              <a:rPr lang="en-US" sz="1400" dirty="0"/>
              <a:t> </a:t>
            </a:r>
            <a:r>
              <a:rPr lang="en-US" sz="1400" dirty="0" err="1"/>
              <a:t>PoPs</a:t>
            </a:r>
            <a:r>
              <a:rPr lang="en-US" sz="1400" dirty="0"/>
              <a:t> completed.</a:t>
            </a:r>
          </a:p>
          <a:p>
            <a:pPr marL="0" indent="0">
              <a:buNone/>
            </a:pPr>
            <a:r>
              <a:rPr lang="en-US" sz="1400" dirty="0"/>
              <a:t>2017-06-19: T+2wk: Power off </a:t>
            </a:r>
            <a:r>
              <a:rPr lang="en-US" sz="1400" dirty="0" err="1"/>
              <a:t>SixXS</a:t>
            </a:r>
            <a:r>
              <a:rPr lang="en-US" sz="1400" dirty="0"/>
              <a:t> </a:t>
            </a:r>
            <a:r>
              <a:rPr lang="en-US" sz="1400" dirty="0" err="1"/>
              <a:t>PoPs</a:t>
            </a:r>
            <a:r>
              <a:rPr lang="en-US" sz="1400" dirty="0"/>
              <a:t>, IPv6Gate, return resources</a:t>
            </a:r>
          </a:p>
          <a:p>
            <a:pPr marL="0" indent="0">
              <a:buNone/>
            </a:pPr>
            <a:r>
              <a:rPr lang="en-US" sz="1400" dirty="0"/>
              <a:t>2017-06-26: T+3wk: Destroy PII data (</a:t>
            </a:r>
            <a:r>
              <a:rPr lang="en-US" sz="1400" dirty="0" err="1"/>
              <a:t>mysql</a:t>
            </a:r>
            <a:r>
              <a:rPr lang="en-US" sz="1400" dirty="0"/>
              <a:t> database).</a:t>
            </a:r>
          </a:p>
          <a:p>
            <a:pPr marL="0" indent="0">
              <a:buNone/>
            </a:pPr>
            <a:r>
              <a:rPr lang="en-US" sz="1400" dirty="0"/>
              <a:t>2017-07-01: Close out the sunset project.</a:t>
            </a:r>
          </a:p>
        </p:txBody>
      </p:sp>
    </p:spTree>
    <p:extLst>
      <p:ext uri="{BB962C8B-B14F-4D97-AF65-F5344CB8AC3E}">
        <p14:creationId xmlns:p14="http://schemas.microsoft.com/office/powerpoint/2010/main" val="3046923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the two of us…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Jeroen Massar</a:t>
            </a:r>
          </a:p>
          <a:p>
            <a:pPr marL="457200" lvl="1" indent="0">
              <a:buNone/>
            </a:pPr>
            <a:r>
              <a:rPr lang="en-US" sz="2400" dirty="0" smtClean="0"/>
              <a:t>Day-to-day running, </a:t>
            </a:r>
            <a:r>
              <a:rPr lang="en-US" sz="2400" dirty="0" err="1" smtClean="0"/>
              <a:t>SixXS</a:t>
            </a:r>
            <a:r>
              <a:rPr lang="en-US" sz="2400" dirty="0" smtClean="0"/>
              <a:t> v1, v2+ design,</a:t>
            </a:r>
          </a:p>
          <a:p>
            <a:pPr marL="457200" lvl="1" indent="0">
              <a:buNone/>
            </a:pPr>
            <a:r>
              <a:rPr lang="en-US" sz="2400" dirty="0" err="1" smtClean="0"/>
              <a:t>sixxsd</a:t>
            </a:r>
            <a:r>
              <a:rPr lang="en-US" sz="2400" dirty="0" smtClean="0"/>
              <a:t>, frontend, </a:t>
            </a:r>
            <a:r>
              <a:rPr lang="en-US" sz="2400" dirty="0" err="1" smtClean="0"/>
              <a:t>PuTTY</a:t>
            </a:r>
            <a:r>
              <a:rPr lang="en-US" sz="2400" dirty="0" smtClean="0"/>
              <a:t>, </a:t>
            </a:r>
            <a:r>
              <a:rPr lang="en-US" sz="2400" dirty="0" err="1" smtClean="0"/>
              <a:t>ecmh</a:t>
            </a:r>
            <a:r>
              <a:rPr lang="en-US" sz="2400" dirty="0" smtClean="0"/>
              <a:t>, *</a:t>
            </a:r>
          </a:p>
          <a:p>
            <a:pPr marL="457200" lvl="1" indent="0">
              <a:buNone/>
            </a:pPr>
            <a:r>
              <a:rPr lang="en-US" sz="1100" dirty="0" smtClean="0"/>
              <a:t>Btw, my first </a:t>
            </a:r>
            <a:r>
              <a:rPr lang="en-US" sz="1100" dirty="0"/>
              <a:t>IPv6 </a:t>
            </a:r>
            <a:r>
              <a:rPr lang="en-US" sz="1100" dirty="0" smtClean="0"/>
              <a:t>prefix was 5f04:4f00:c0xx::something courtesy of </a:t>
            </a:r>
            <a:r>
              <a:rPr lang="en-US" sz="1100" dirty="0" err="1" smtClean="0"/>
              <a:t>SURFnet</a:t>
            </a:r>
            <a:r>
              <a:rPr lang="en-US" sz="1100" dirty="0" smtClean="0"/>
              <a:t> (RFC1897).</a:t>
            </a:r>
          </a:p>
          <a:p>
            <a:pPr marL="457200" lvl="1" indent="0">
              <a:buNone/>
            </a:pPr>
            <a:r>
              <a:rPr lang="en-US" sz="1100" dirty="0" smtClean="0"/>
              <a:t>The remote tunnel endpoint</a:t>
            </a:r>
            <a:r>
              <a:rPr lang="en-US" sz="1100" dirty="0">
                <a:sym typeface="Wingdings"/>
              </a:rPr>
              <a:t> </a:t>
            </a:r>
            <a:r>
              <a:rPr lang="en-US" sz="1100" dirty="0" smtClean="0">
                <a:sym typeface="Wingdings"/>
              </a:rPr>
              <a:t>used was zesbot.ipv6.surfnet.nl which is still alive today.</a:t>
            </a:r>
          </a:p>
          <a:p>
            <a:pPr marL="457200" lvl="1" indent="0">
              <a:buNone/>
            </a:pPr>
            <a:r>
              <a:rPr lang="en-US" sz="2400" dirty="0" smtClean="0">
                <a:sym typeface="Wingdings"/>
              </a:rPr>
              <a:t>Work: Massar Networking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400" dirty="0" err="1" smtClean="0"/>
              <a:t>Pim</a:t>
            </a:r>
            <a:r>
              <a:rPr lang="en-US" sz="2400" dirty="0" smtClean="0"/>
              <a:t> van Pelt</a:t>
            </a:r>
          </a:p>
          <a:p>
            <a:pPr marL="457200" lvl="1" indent="0">
              <a:buNone/>
            </a:pPr>
            <a:r>
              <a:rPr lang="en-US" sz="2400" dirty="0" smtClean="0"/>
              <a:t>Original </a:t>
            </a:r>
            <a:r>
              <a:rPr lang="en-US" sz="2400" dirty="0" err="1" smtClean="0"/>
              <a:t>IPng.nl</a:t>
            </a:r>
            <a:r>
              <a:rPr lang="en-US" sz="2400" dirty="0" smtClean="0"/>
              <a:t> project, </a:t>
            </a:r>
            <a:r>
              <a:rPr lang="en-US" sz="2400" dirty="0" err="1" smtClean="0"/>
              <a:t>SixXS</a:t>
            </a:r>
            <a:r>
              <a:rPr lang="en-US" sz="2400" dirty="0" smtClean="0"/>
              <a:t> v1 design,</a:t>
            </a:r>
          </a:p>
          <a:p>
            <a:pPr marL="457200" lvl="1" indent="0">
              <a:buNone/>
            </a:pPr>
            <a:r>
              <a:rPr lang="en-US" sz="2400" dirty="0" smtClean="0"/>
              <a:t>policy, more </a:t>
            </a:r>
            <a:r>
              <a:rPr lang="en-US" sz="2400" dirty="0" err="1" smtClean="0"/>
              <a:t>PoPs</a:t>
            </a:r>
            <a:r>
              <a:rPr lang="en-US" sz="2400" dirty="0" smtClean="0"/>
              <a:t>, whiskey!</a:t>
            </a:r>
          </a:p>
          <a:p>
            <a:pPr marL="457200" lvl="1" indent="0">
              <a:buNone/>
            </a:pPr>
            <a:r>
              <a:rPr lang="en-US" sz="2400" dirty="0" smtClean="0"/>
              <a:t>Work: Google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45740" y="4227471"/>
            <a:ext cx="1211262" cy="1689100"/>
          </a:xfrm>
          <a:prstGeom prst="rect">
            <a:avLst/>
          </a:prstGeom>
          <a:noFill/>
          <a:ln/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jeroen_mass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5374" y="2013554"/>
            <a:ext cx="1286864" cy="1735970"/>
          </a:xfrm>
          <a:prstGeom prst="rect">
            <a:avLst/>
          </a:prstGeom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28451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  <a:endParaRPr lang="en-GB"/>
          </a:p>
        </p:txBody>
      </p:sp>
      <p:sp>
        <p:nvSpPr>
          <p:cNvPr id="239621" name="Text Box 5"/>
          <p:cNvSpPr txBox="1">
            <a:spLocks noChangeArrowheads="1"/>
          </p:cNvSpPr>
          <p:nvPr/>
        </p:nvSpPr>
        <p:spPr bwMode="auto">
          <a:xfrm>
            <a:off x="0" y="2052638"/>
            <a:ext cx="9144000" cy="3093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nl-NL" sz="2400" b="0" dirty="0"/>
          </a:p>
          <a:p>
            <a:pPr algn="ctr">
              <a:spcBef>
                <a:spcPct val="50000"/>
              </a:spcBef>
            </a:pPr>
            <a:r>
              <a:rPr lang="nl-NL" sz="2400" dirty="0"/>
              <a:t>Jeroen </a:t>
            </a:r>
            <a:r>
              <a:rPr lang="nl-NL" sz="2400" dirty="0" smtClean="0"/>
              <a:t>Massar &amp; Pim van Pelt</a:t>
            </a:r>
            <a:endParaRPr lang="nl-NL" b="0" dirty="0" smtClean="0"/>
          </a:p>
          <a:p>
            <a:pPr algn="ctr">
              <a:spcBef>
                <a:spcPct val="50000"/>
              </a:spcBef>
            </a:pPr>
            <a:r>
              <a:rPr lang="nl-NL" b="0" dirty="0" smtClean="0">
                <a:hlinkClick r:id="rId2"/>
              </a:rPr>
              <a:t>http</a:t>
            </a:r>
            <a:r>
              <a:rPr lang="nl-NL" b="0" dirty="0">
                <a:hlinkClick r:id="rId2"/>
              </a:rPr>
              <a:t>://www.sixxs.net/</a:t>
            </a:r>
            <a:endParaRPr lang="nl-NL" b="0" dirty="0"/>
          </a:p>
          <a:p>
            <a:pPr algn="ctr">
              <a:spcBef>
                <a:spcPct val="50000"/>
              </a:spcBef>
            </a:pPr>
            <a:r>
              <a:rPr lang="nl-NL" b="0" dirty="0" smtClean="0">
                <a:hlinkClick r:id="rId3"/>
              </a:rPr>
              <a:t>jeroen</a:t>
            </a:r>
            <a:r>
              <a:rPr lang="nl-NL" b="0" dirty="0">
                <a:hlinkClick r:id="rId3"/>
              </a:rPr>
              <a:t>@</a:t>
            </a:r>
            <a:r>
              <a:rPr lang="nl-NL" b="0" dirty="0" smtClean="0">
                <a:hlinkClick r:id="rId3"/>
              </a:rPr>
              <a:t>sixxs.net</a:t>
            </a:r>
            <a:r>
              <a:rPr lang="nl-NL" b="0" dirty="0" smtClean="0"/>
              <a:t> / </a:t>
            </a:r>
            <a:r>
              <a:rPr lang="nl-NL" b="0" dirty="0" smtClean="0">
                <a:hlinkClick r:id="rId4"/>
              </a:rPr>
              <a:t>pim@sixxs.net</a:t>
            </a:r>
            <a:endParaRPr lang="nl-NL" b="0" dirty="0" smtClean="0"/>
          </a:p>
          <a:p>
            <a:pPr algn="ctr">
              <a:spcBef>
                <a:spcPct val="50000"/>
              </a:spcBef>
            </a:pPr>
            <a:r>
              <a:rPr lang="nl-NL" b="0" dirty="0" smtClean="0">
                <a:hlinkClick r:id="rId5"/>
              </a:rPr>
              <a:t>jeroen@massar.ch</a:t>
            </a:r>
            <a:r>
              <a:rPr lang="nl-NL" b="0" dirty="0" smtClean="0"/>
              <a:t> / </a:t>
            </a:r>
            <a:r>
              <a:rPr lang="nl-NL" b="0" dirty="0" smtClean="0">
                <a:hlinkClick r:id="rId6"/>
              </a:rPr>
              <a:t>pim@ipng.nl</a:t>
            </a:r>
            <a:endParaRPr lang="nl-NL" b="0" dirty="0" smtClean="0"/>
          </a:p>
          <a:p>
            <a:pPr algn="ctr">
              <a:spcBef>
                <a:spcPct val="50000"/>
              </a:spcBef>
            </a:pPr>
            <a:endParaRPr lang="nl-NL" b="0" dirty="0"/>
          </a:p>
          <a:p>
            <a:pPr algn="ctr">
              <a:spcBef>
                <a:spcPct val="50000"/>
              </a:spcBef>
            </a:pPr>
            <a:endParaRPr lang="nl-NL" b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Reviewing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845" y="4004906"/>
            <a:ext cx="7740650" cy="208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521368" y="1590842"/>
            <a:ext cx="8165431" cy="4535321"/>
          </a:xfrm>
        </p:spPr>
        <p:txBody>
          <a:bodyPr/>
          <a:lstStyle/>
          <a:p>
            <a:r>
              <a:rPr lang="en-US" sz="2400" dirty="0" smtClean="0"/>
              <a:t>All requests are reviewed by humans</a:t>
            </a:r>
            <a:r>
              <a:rPr lang="en-US" sz="1200" dirty="0" smtClean="0"/>
              <a:t> (read: me)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As </a:t>
            </a:r>
            <a:r>
              <a:rPr lang="en-US" sz="2400" dirty="0"/>
              <a:t>most faulty requests have similar things wrong we have a standard list of rejections, thus don’t be offended when you get rejected, it is not only you</a:t>
            </a:r>
            <a:r>
              <a:rPr lang="en-US" sz="2400" dirty="0" smtClean="0"/>
              <a:t>…</a:t>
            </a:r>
          </a:p>
          <a:p>
            <a:r>
              <a:rPr lang="en-US" sz="2400" dirty="0" smtClean="0"/>
              <a:t>We reject in hope to receive clarification from the user why something looks odd.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9096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SixXS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Didn</a:t>
            </a:r>
            <a:r>
              <a:rPr lang="fr-FR" sz="2400" dirty="0" smtClean="0"/>
              <a:t>’</a:t>
            </a:r>
            <a:r>
              <a:rPr lang="en-US" sz="2400" dirty="0" smtClean="0"/>
              <a:t>t have a static IPv4 address at home, didn’t have an IPv4 prefix either, everything behind NAT.</a:t>
            </a:r>
          </a:p>
          <a:p>
            <a:r>
              <a:rPr lang="en-US" sz="2400" dirty="0" smtClean="0"/>
              <a:t>IPv6 gave access from other locations with (tunneled) IPv6 to home (which had a tunnel).</a:t>
            </a:r>
          </a:p>
          <a:p>
            <a:r>
              <a:rPr lang="en-US" sz="2400" dirty="0" smtClean="0"/>
              <a:t>Can play IPv6Quake with friends without NAT issues.</a:t>
            </a:r>
          </a:p>
          <a:p>
            <a:r>
              <a:rPr lang="en-US" sz="2400" dirty="0"/>
              <a:t>W</a:t>
            </a:r>
            <a:r>
              <a:rPr lang="en-US" sz="2400" dirty="0" smtClean="0"/>
              <a:t>atch the cows on the home cam. </a:t>
            </a:r>
            <a:r>
              <a:rPr lang="en-US" sz="1100" dirty="0" smtClean="0"/>
              <a:t>(</a:t>
            </a:r>
            <a:r>
              <a:rPr lang="en-US" sz="1100" dirty="0" err="1" smtClean="0"/>
              <a:t>RPi</a:t>
            </a:r>
            <a:r>
              <a:rPr lang="en-US" sz="1100" dirty="0" smtClean="0"/>
              <a:t> with a USB webcam on IPv6)</a:t>
            </a:r>
          </a:p>
          <a:p>
            <a:r>
              <a:rPr lang="en-US" sz="2400" dirty="0" smtClean="0"/>
              <a:t>Check the weather at home.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5698" y="4470495"/>
            <a:ext cx="3400250" cy="1912641"/>
          </a:xfrm>
          <a:prstGeom prst="rect">
            <a:avLst/>
          </a:prstGeom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0509" y="4656154"/>
            <a:ext cx="2288833" cy="1625047"/>
          </a:xfrm>
          <a:prstGeom prst="rect">
            <a:avLst/>
          </a:prstGeom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200" y="4865348"/>
            <a:ext cx="2095169" cy="1289683"/>
          </a:xfrm>
          <a:prstGeom prst="rect">
            <a:avLst/>
          </a:prstGeom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6008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</a:t>
            </a:r>
            <a:r>
              <a:rPr lang="en-US" dirty="0" smtClean="0"/>
              <a:t>History (1/2)</a:t>
            </a:r>
            <a:endParaRPr lang="en-US" dirty="0"/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2000: Started in as </a:t>
            </a:r>
            <a:r>
              <a:rPr lang="en-US" sz="2400" dirty="0" err="1"/>
              <a:t>IPng.nl</a:t>
            </a:r>
            <a:r>
              <a:rPr lang="en-US" sz="2400" dirty="0"/>
              <a:t> with 1 </a:t>
            </a:r>
            <a:r>
              <a:rPr lang="en-US" sz="2400" dirty="0" err="1" smtClean="0"/>
              <a:t>PoP</a:t>
            </a:r>
            <a:r>
              <a:rPr lang="en-US" sz="2400" dirty="0" smtClean="0"/>
              <a:t> in Amsterdam.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2002: Became </a:t>
            </a:r>
            <a:r>
              <a:rPr lang="en-US" sz="2400" dirty="0" err="1"/>
              <a:t>SixXS</a:t>
            </a:r>
            <a:r>
              <a:rPr lang="en-US" sz="2400" dirty="0"/>
              <a:t> as we provided the service for multiple ISPs, GRH launched.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2003: Heartbeat, TIC, IPv6Gate.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2004: AICCU, IPv4Gate.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2005: USA, GRH Distributed </a:t>
            </a:r>
            <a:r>
              <a:rPr lang="en-US" sz="2400" dirty="0" err="1"/>
              <a:t>Traceroute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2006: AYIYA support, 6bone shutdown.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2007: New Zealand, Wiki, </a:t>
            </a:r>
            <a:r>
              <a:rPr lang="en-US" sz="2400" dirty="0" err="1" smtClean="0"/>
              <a:t>BitTorrent</a:t>
            </a:r>
            <a:r>
              <a:rPr lang="en-US" sz="2400" dirty="0"/>
              <a:t> </a:t>
            </a:r>
            <a:r>
              <a:rPr lang="en-US" sz="2400" dirty="0" smtClean="0"/>
              <a:t>Tracker.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2008: IPv6 DNS Glue, DNSSEC, 10k+ </a:t>
            </a:r>
            <a:r>
              <a:rPr lang="en-US" sz="2400" dirty="0" smtClean="0"/>
              <a:t>users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800" dirty="0" smtClean="0"/>
              <a:t>(continued on next page)</a:t>
            </a: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1100" dirty="0" smtClean="0">
                <a:hlinkClick r:id="rId2"/>
              </a:rPr>
              <a:t>https://www.sixxs.net/news/</a:t>
            </a:r>
            <a:endParaRPr lang="en-US" sz="11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History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2009</a:t>
            </a:r>
            <a:r>
              <a:rPr lang="en-US" sz="2400" dirty="0"/>
              <a:t>: -SIXXS </a:t>
            </a:r>
            <a:r>
              <a:rPr lang="en-US" sz="2400" dirty="0" smtClean="0"/>
              <a:t>handles, NTP service, Google-over-IPv6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2010: Brazil!, per-tunnel TIC password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2011: Alaska, Czech Republic, Greece, Hungary, New Caledonia, Russia + </a:t>
            </a:r>
            <a:r>
              <a:rPr lang="en-US" sz="2400" dirty="0" err="1" smtClean="0"/>
              <a:t>sixxsd</a:t>
            </a:r>
            <a:r>
              <a:rPr lang="en-US" sz="2400" dirty="0" smtClean="0"/>
              <a:t> v4 beta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2012: </a:t>
            </a:r>
            <a:r>
              <a:rPr lang="en-US" sz="2400" dirty="0" err="1" smtClean="0"/>
              <a:t>sixxsd</a:t>
            </a:r>
            <a:r>
              <a:rPr lang="en-US" sz="2400" dirty="0" smtClean="0"/>
              <a:t> v4 everywhere, Vietnam, Live Tunnel Status, 10 years </a:t>
            </a:r>
            <a:r>
              <a:rPr lang="en-US" sz="2400" dirty="0" err="1" smtClean="0"/>
              <a:t>SixXS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2013: 35k active users, TIC STARTTLS, real SSL cert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2014: maybe finally new AICCU? </a:t>
            </a:r>
            <a:r>
              <a:rPr lang="en-US" sz="2400" dirty="0" smtClean="0">
                <a:sym typeface="Wingdings"/>
              </a:rPr>
              <a:t>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1990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608" name="AutoShape 32"/>
          <p:cNvSpPr>
            <a:spLocks noChangeArrowheads="1"/>
          </p:cNvSpPr>
          <p:nvPr/>
        </p:nvSpPr>
        <p:spPr bwMode="auto">
          <a:xfrm>
            <a:off x="0" y="2517775"/>
            <a:ext cx="4098925" cy="3886200"/>
          </a:xfrm>
          <a:prstGeom prst="cloudCallout">
            <a:avLst>
              <a:gd name="adj1" fmla="val 53833"/>
              <a:gd name="adj2" fmla="val -38931"/>
            </a:avLst>
          </a:prstGeom>
          <a:solidFill>
            <a:srgbClr val="F10B0B">
              <a:alpha val="19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80606" name="AutoShape 30"/>
          <p:cNvSpPr>
            <a:spLocks noChangeArrowheads="1"/>
          </p:cNvSpPr>
          <p:nvPr/>
        </p:nvSpPr>
        <p:spPr bwMode="auto">
          <a:xfrm>
            <a:off x="4298950" y="1495425"/>
            <a:ext cx="4648200" cy="4267200"/>
          </a:xfrm>
          <a:prstGeom prst="cloudCallout">
            <a:avLst>
              <a:gd name="adj1" fmla="val 37329"/>
              <a:gd name="adj2" fmla="val 64023"/>
            </a:avLst>
          </a:prstGeom>
          <a:solidFill>
            <a:schemeClr val="folHlink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80604" name="Line 28"/>
          <p:cNvSpPr>
            <a:spLocks noChangeShapeType="1"/>
          </p:cNvSpPr>
          <p:nvPr/>
        </p:nvSpPr>
        <p:spPr bwMode="auto">
          <a:xfrm flipV="1">
            <a:off x="2239963" y="2955925"/>
            <a:ext cx="1874837" cy="2149475"/>
          </a:xfrm>
          <a:prstGeom prst="line">
            <a:avLst/>
          </a:prstGeom>
          <a:noFill/>
          <a:ln w="190500">
            <a:solidFill>
              <a:srgbClr val="F10B0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RFC3053 – IPv6 Tunnel Broker</a:t>
            </a:r>
          </a:p>
        </p:txBody>
      </p:sp>
      <p:sp>
        <p:nvSpPr>
          <p:cNvPr id="280583" name="Oval 7"/>
          <p:cNvSpPr>
            <a:spLocks noChangeArrowheads="1"/>
          </p:cNvSpPr>
          <p:nvPr/>
        </p:nvSpPr>
        <p:spPr bwMode="auto">
          <a:xfrm>
            <a:off x="1722438" y="5091113"/>
            <a:ext cx="669925" cy="685800"/>
          </a:xfrm>
          <a:prstGeom prst="ellipse">
            <a:avLst/>
          </a:prstGeom>
          <a:solidFill>
            <a:srgbClr val="F10B0B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0584" name="Oval 8"/>
          <p:cNvSpPr>
            <a:spLocks noChangeArrowheads="1"/>
          </p:cNvSpPr>
          <p:nvPr/>
        </p:nvSpPr>
        <p:spPr bwMode="auto">
          <a:xfrm>
            <a:off x="4041775" y="2366963"/>
            <a:ext cx="669925" cy="685800"/>
          </a:xfrm>
          <a:prstGeom prst="ellipse">
            <a:avLst/>
          </a:prstGeom>
          <a:solidFill>
            <a:schemeClr val="folHlink">
              <a:alpha val="67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0585" name="Oval 9"/>
          <p:cNvSpPr>
            <a:spLocks noChangeArrowheads="1"/>
          </p:cNvSpPr>
          <p:nvPr/>
        </p:nvSpPr>
        <p:spPr bwMode="auto">
          <a:xfrm>
            <a:off x="6981825" y="4514850"/>
            <a:ext cx="669925" cy="685800"/>
          </a:xfrm>
          <a:prstGeom prst="ellipse">
            <a:avLst/>
          </a:prstGeom>
          <a:solidFill>
            <a:schemeClr val="folHlink">
              <a:alpha val="67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0586" name="Oval 10"/>
          <p:cNvSpPr>
            <a:spLocks noChangeArrowheads="1"/>
          </p:cNvSpPr>
          <p:nvPr/>
        </p:nvSpPr>
        <p:spPr bwMode="auto">
          <a:xfrm>
            <a:off x="1127125" y="1782763"/>
            <a:ext cx="669925" cy="685800"/>
          </a:xfrm>
          <a:prstGeom prst="ellipse">
            <a:avLst/>
          </a:prstGeom>
          <a:solidFill>
            <a:srgbClr val="7190E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0587" name="Oval 11"/>
          <p:cNvSpPr>
            <a:spLocks noChangeArrowheads="1"/>
          </p:cNvSpPr>
          <p:nvPr/>
        </p:nvSpPr>
        <p:spPr bwMode="auto">
          <a:xfrm>
            <a:off x="2908300" y="3643313"/>
            <a:ext cx="669925" cy="685800"/>
          </a:xfrm>
          <a:prstGeom prst="ellipse">
            <a:avLst/>
          </a:prstGeom>
          <a:solidFill>
            <a:srgbClr val="F10B0B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0588" name="Oval 12"/>
          <p:cNvSpPr>
            <a:spLocks noChangeArrowheads="1"/>
          </p:cNvSpPr>
          <p:nvPr/>
        </p:nvSpPr>
        <p:spPr bwMode="auto">
          <a:xfrm>
            <a:off x="5376863" y="3216275"/>
            <a:ext cx="669925" cy="685800"/>
          </a:xfrm>
          <a:prstGeom prst="ellipse">
            <a:avLst/>
          </a:prstGeom>
          <a:solidFill>
            <a:schemeClr val="folHlink">
              <a:alpha val="67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0589" name="Line 13"/>
          <p:cNvSpPr>
            <a:spLocks noChangeShapeType="1"/>
          </p:cNvSpPr>
          <p:nvPr/>
        </p:nvSpPr>
        <p:spPr bwMode="auto">
          <a:xfrm>
            <a:off x="1798638" y="2193925"/>
            <a:ext cx="2193925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590" name="Text Box 14"/>
          <p:cNvSpPr txBox="1">
            <a:spLocks noChangeArrowheads="1"/>
          </p:cNvSpPr>
          <p:nvPr/>
        </p:nvSpPr>
        <p:spPr bwMode="auto">
          <a:xfrm>
            <a:off x="2454275" y="1889125"/>
            <a:ext cx="1585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config</a:t>
            </a:r>
          </a:p>
        </p:txBody>
      </p:sp>
      <p:sp>
        <p:nvSpPr>
          <p:cNvPr id="280591" name="Text Box 15"/>
          <p:cNvSpPr txBox="1">
            <a:spLocks noChangeArrowheads="1"/>
          </p:cNvSpPr>
          <p:nvPr/>
        </p:nvSpPr>
        <p:spPr bwMode="auto">
          <a:xfrm>
            <a:off x="6018213" y="2865438"/>
            <a:ext cx="1114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IPv6 router</a:t>
            </a:r>
          </a:p>
        </p:txBody>
      </p:sp>
      <p:sp>
        <p:nvSpPr>
          <p:cNvPr id="280592" name="Text Box 16"/>
          <p:cNvSpPr txBox="1">
            <a:spLocks noChangeArrowheads="1"/>
          </p:cNvSpPr>
          <p:nvPr/>
        </p:nvSpPr>
        <p:spPr bwMode="auto">
          <a:xfrm>
            <a:off x="7194550" y="4040188"/>
            <a:ext cx="1114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server</a:t>
            </a:r>
          </a:p>
        </p:txBody>
      </p:sp>
      <p:sp>
        <p:nvSpPr>
          <p:cNvPr id="280593" name="Text Box 17"/>
          <p:cNvSpPr txBox="1">
            <a:spLocks noChangeArrowheads="1"/>
          </p:cNvSpPr>
          <p:nvPr/>
        </p:nvSpPr>
        <p:spPr bwMode="auto">
          <a:xfrm>
            <a:off x="2533650" y="5246688"/>
            <a:ext cx="1114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you</a:t>
            </a:r>
          </a:p>
        </p:txBody>
      </p:sp>
      <p:sp>
        <p:nvSpPr>
          <p:cNvPr id="280594" name="Text Box 18"/>
          <p:cNvSpPr txBox="1">
            <a:spLocks noChangeArrowheads="1"/>
          </p:cNvSpPr>
          <p:nvPr/>
        </p:nvSpPr>
        <p:spPr bwMode="auto">
          <a:xfrm>
            <a:off x="3509963" y="4149725"/>
            <a:ext cx="1114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IPv4 router</a:t>
            </a:r>
          </a:p>
        </p:txBody>
      </p:sp>
      <p:sp>
        <p:nvSpPr>
          <p:cNvPr id="280595" name="Text Box 19"/>
          <p:cNvSpPr txBox="1">
            <a:spLocks noChangeArrowheads="1"/>
          </p:cNvSpPr>
          <p:nvPr/>
        </p:nvSpPr>
        <p:spPr bwMode="auto">
          <a:xfrm>
            <a:off x="4743450" y="2320925"/>
            <a:ext cx="1114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PoP</a:t>
            </a:r>
          </a:p>
        </p:txBody>
      </p:sp>
      <p:sp>
        <p:nvSpPr>
          <p:cNvPr id="280596" name="Text Box 20"/>
          <p:cNvSpPr txBox="1">
            <a:spLocks noChangeArrowheads="1"/>
          </p:cNvSpPr>
          <p:nvPr/>
        </p:nvSpPr>
        <p:spPr bwMode="auto">
          <a:xfrm>
            <a:off x="628650" y="1435100"/>
            <a:ext cx="1938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Tunnel Broker</a:t>
            </a:r>
          </a:p>
        </p:txBody>
      </p:sp>
      <p:sp>
        <p:nvSpPr>
          <p:cNvPr id="280602" name="AutoShape 26"/>
          <p:cNvSpPr>
            <a:spLocks noChangeArrowheads="1"/>
          </p:cNvSpPr>
          <p:nvPr/>
        </p:nvSpPr>
        <p:spPr bwMode="auto">
          <a:xfrm>
            <a:off x="4040188" y="2363788"/>
            <a:ext cx="395287" cy="684212"/>
          </a:xfrm>
          <a:prstGeom prst="moon">
            <a:avLst>
              <a:gd name="adj" fmla="val 68273"/>
            </a:avLst>
          </a:prstGeom>
          <a:solidFill>
            <a:srgbClr val="F10B0B">
              <a:alpha val="6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0600" name="Line 24"/>
          <p:cNvSpPr>
            <a:spLocks noChangeShapeType="1"/>
          </p:cNvSpPr>
          <p:nvPr/>
        </p:nvSpPr>
        <p:spPr bwMode="auto">
          <a:xfrm flipV="1">
            <a:off x="2271713" y="2698750"/>
            <a:ext cx="2073275" cy="2392363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01" name="Line 25"/>
          <p:cNvSpPr>
            <a:spLocks noChangeShapeType="1"/>
          </p:cNvSpPr>
          <p:nvPr/>
        </p:nvSpPr>
        <p:spPr bwMode="auto">
          <a:xfrm>
            <a:off x="4389438" y="2697163"/>
            <a:ext cx="2667000" cy="19050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603" name="AutoShape 27"/>
          <p:cNvSpPr>
            <a:spLocks noChangeArrowheads="1"/>
          </p:cNvSpPr>
          <p:nvPr/>
        </p:nvSpPr>
        <p:spPr bwMode="auto">
          <a:xfrm flipH="1">
            <a:off x="2106613" y="5094288"/>
            <a:ext cx="290512" cy="684212"/>
          </a:xfrm>
          <a:prstGeom prst="moon">
            <a:avLst>
              <a:gd name="adj" fmla="val 68273"/>
            </a:avLst>
          </a:prstGeom>
          <a:solidFill>
            <a:schemeClr val="folHlink">
              <a:alpha val="6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Protocol 41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Protocol 41 = IPv6</a:t>
            </a:r>
          </a:p>
          <a:p>
            <a:r>
              <a:rPr lang="en-US" sz="2400" dirty="0"/>
              <a:t>It specifies how to put an IPv6 packet inside IPv4.</a:t>
            </a:r>
          </a:p>
          <a:p>
            <a:r>
              <a:rPr lang="en-US" sz="2400" dirty="0"/>
              <a:t>Protocol 41 is static only.</a:t>
            </a:r>
          </a:p>
          <a:p>
            <a:r>
              <a:rPr lang="en-US" sz="2400" dirty="0"/>
              <a:t>Protocol 41 doesn’t cross NATs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1100" dirty="0">
                <a:hlinkClick r:id="rId2"/>
              </a:rPr>
              <a:t>https://www.sixxs.net/faq/connectivity/?faq=</a:t>
            </a:r>
            <a:r>
              <a:rPr lang="en-US" sz="1100" dirty="0" smtClean="0">
                <a:hlinkClick r:id="rId2"/>
              </a:rPr>
              <a:t>comparison</a:t>
            </a:r>
            <a:endParaRPr lang="en-US" sz="11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SixXS Tunnel Broker</a:t>
            </a:r>
          </a:p>
        </p:txBody>
      </p:sp>
      <p:sp>
        <p:nvSpPr>
          <p:cNvPr id="281604" name="AutoShape 4"/>
          <p:cNvSpPr>
            <a:spLocks noChangeArrowheads="1"/>
          </p:cNvSpPr>
          <p:nvPr/>
        </p:nvSpPr>
        <p:spPr bwMode="auto">
          <a:xfrm>
            <a:off x="0" y="2517775"/>
            <a:ext cx="4098925" cy="3886200"/>
          </a:xfrm>
          <a:prstGeom prst="cloudCallout">
            <a:avLst>
              <a:gd name="adj1" fmla="val 53833"/>
              <a:gd name="adj2" fmla="val -38931"/>
            </a:avLst>
          </a:prstGeom>
          <a:solidFill>
            <a:srgbClr val="F10B0B">
              <a:alpha val="19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81605" name="AutoShape 5"/>
          <p:cNvSpPr>
            <a:spLocks noChangeArrowheads="1"/>
          </p:cNvSpPr>
          <p:nvPr/>
        </p:nvSpPr>
        <p:spPr bwMode="auto">
          <a:xfrm>
            <a:off x="4298950" y="1495425"/>
            <a:ext cx="4648200" cy="4267200"/>
          </a:xfrm>
          <a:prstGeom prst="cloudCallout">
            <a:avLst>
              <a:gd name="adj1" fmla="val 37329"/>
              <a:gd name="adj2" fmla="val 64023"/>
            </a:avLst>
          </a:prstGeom>
          <a:solidFill>
            <a:schemeClr val="folHlink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81606" name="Line 6"/>
          <p:cNvSpPr>
            <a:spLocks noChangeShapeType="1"/>
          </p:cNvSpPr>
          <p:nvPr/>
        </p:nvSpPr>
        <p:spPr bwMode="auto">
          <a:xfrm flipV="1">
            <a:off x="2239963" y="2955925"/>
            <a:ext cx="1874837" cy="2149475"/>
          </a:xfrm>
          <a:prstGeom prst="line">
            <a:avLst/>
          </a:prstGeom>
          <a:noFill/>
          <a:ln w="190500">
            <a:solidFill>
              <a:srgbClr val="F10B0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07" name="Oval 7"/>
          <p:cNvSpPr>
            <a:spLocks noChangeArrowheads="1"/>
          </p:cNvSpPr>
          <p:nvPr/>
        </p:nvSpPr>
        <p:spPr bwMode="auto">
          <a:xfrm>
            <a:off x="1722438" y="5091113"/>
            <a:ext cx="669925" cy="685800"/>
          </a:xfrm>
          <a:prstGeom prst="ellipse">
            <a:avLst/>
          </a:prstGeom>
          <a:solidFill>
            <a:srgbClr val="F10B0B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608" name="Oval 8"/>
          <p:cNvSpPr>
            <a:spLocks noChangeArrowheads="1"/>
          </p:cNvSpPr>
          <p:nvPr/>
        </p:nvSpPr>
        <p:spPr bwMode="auto">
          <a:xfrm>
            <a:off x="4041775" y="2366963"/>
            <a:ext cx="669925" cy="685800"/>
          </a:xfrm>
          <a:prstGeom prst="ellipse">
            <a:avLst/>
          </a:prstGeom>
          <a:solidFill>
            <a:schemeClr val="folHlink">
              <a:alpha val="67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609" name="Oval 9"/>
          <p:cNvSpPr>
            <a:spLocks noChangeArrowheads="1"/>
          </p:cNvSpPr>
          <p:nvPr/>
        </p:nvSpPr>
        <p:spPr bwMode="auto">
          <a:xfrm>
            <a:off x="6981825" y="4514850"/>
            <a:ext cx="669925" cy="685800"/>
          </a:xfrm>
          <a:prstGeom prst="ellipse">
            <a:avLst/>
          </a:prstGeom>
          <a:solidFill>
            <a:schemeClr val="folHlink">
              <a:alpha val="67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610" name="Oval 10"/>
          <p:cNvSpPr>
            <a:spLocks noChangeArrowheads="1"/>
          </p:cNvSpPr>
          <p:nvPr/>
        </p:nvSpPr>
        <p:spPr bwMode="auto">
          <a:xfrm>
            <a:off x="1127125" y="1782763"/>
            <a:ext cx="669925" cy="685800"/>
          </a:xfrm>
          <a:prstGeom prst="ellipse">
            <a:avLst/>
          </a:prstGeom>
          <a:solidFill>
            <a:srgbClr val="7190E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611" name="Oval 11"/>
          <p:cNvSpPr>
            <a:spLocks noChangeArrowheads="1"/>
          </p:cNvSpPr>
          <p:nvPr/>
        </p:nvSpPr>
        <p:spPr bwMode="auto">
          <a:xfrm>
            <a:off x="2908300" y="3643313"/>
            <a:ext cx="669925" cy="685800"/>
          </a:xfrm>
          <a:prstGeom prst="ellipse">
            <a:avLst/>
          </a:prstGeom>
          <a:solidFill>
            <a:srgbClr val="F10B0B">
              <a:alpha val="67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612" name="Oval 12"/>
          <p:cNvSpPr>
            <a:spLocks noChangeArrowheads="1"/>
          </p:cNvSpPr>
          <p:nvPr/>
        </p:nvSpPr>
        <p:spPr bwMode="auto">
          <a:xfrm>
            <a:off x="5376863" y="3216275"/>
            <a:ext cx="669925" cy="685800"/>
          </a:xfrm>
          <a:prstGeom prst="ellipse">
            <a:avLst/>
          </a:prstGeom>
          <a:solidFill>
            <a:schemeClr val="folHlink">
              <a:alpha val="67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613" name="Line 13"/>
          <p:cNvSpPr>
            <a:spLocks noChangeShapeType="1"/>
          </p:cNvSpPr>
          <p:nvPr/>
        </p:nvSpPr>
        <p:spPr bwMode="auto">
          <a:xfrm>
            <a:off x="1798638" y="2193925"/>
            <a:ext cx="2193925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14" name="Text Box 14"/>
          <p:cNvSpPr txBox="1">
            <a:spLocks noChangeArrowheads="1"/>
          </p:cNvSpPr>
          <p:nvPr/>
        </p:nvSpPr>
        <p:spPr bwMode="auto">
          <a:xfrm>
            <a:off x="2454275" y="1889125"/>
            <a:ext cx="1585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config</a:t>
            </a:r>
          </a:p>
        </p:txBody>
      </p:sp>
      <p:sp>
        <p:nvSpPr>
          <p:cNvPr id="281615" name="Text Box 15"/>
          <p:cNvSpPr txBox="1">
            <a:spLocks noChangeArrowheads="1"/>
          </p:cNvSpPr>
          <p:nvPr/>
        </p:nvSpPr>
        <p:spPr bwMode="auto">
          <a:xfrm>
            <a:off x="6018213" y="2865438"/>
            <a:ext cx="1114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IPv6 router</a:t>
            </a:r>
          </a:p>
        </p:txBody>
      </p:sp>
      <p:sp>
        <p:nvSpPr>
          <p:cNvPr id="281616" name="Text Box 16"/>
          <p:cNvSpPr txBox="1">
            <a:spLocks noChangeArrowheads="1"/>
          </p:cNvSpPr>
          <p:nvPr/>
        </p:nvSpPr>
        <p:spPr bwMode="auto">
          <a:xfrm>
            <a:off x="7194550" y="4040188"/>
            <a:ext cx="1114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server</a:t>
            </a:r>
          </a:p>
        </p:txBody>
      </p:sp>
      <p:sp>
        <p:nvSpPr>
          <p:cNvPr id="281617" name="Text Box 17"/>
          <p:cNvSpPr txBox="1">
            <a:spLocks noChangeArrowheads="1"/>
          </p:cNvSpPr>
          <p:nvPr/>
        </p:nvSpPr>
        <p:spPr bwMode="auto">
          <a:xfrm>
            <a:off x="2533650" y="5246688"/>
            <a:ext cx="1114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you</a:t>
            </a:r>
          </a:p>
        </p:txBody>
      </p:sp>
      <p:sp>
        <p:nvSpPr>
          <p:cNvPr id="281618" name="Text Box 18"/>
          <p:cNvSpPr txBox="1">
            <a:spLocks noChangeArrowheads="1"/>
          </p:cNvSpPr>
          <p:nvPr/>
        </p:nvSpPr>
        <p:spPr bwMode="auto">
          <a:xfrm>
            <a:off x="3509963" y="4149725"/>
            <a:ext cx="11144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IPv4 router or NAT</a:t>
            </a:r>
          </a:p>
        </p:txBody>
      </p:sp>
      <p:sp>
        <p:nvSpPr>
          <p:cNvPr id="281619" name="Text Box 19"/>
          <p:cNvSpPr txBox="1">
            <a:spLocks noChangeArrowheads="1"/>
          </p:cNvSpPr>
          <p:nvPr/>
        </p:nvSpPr>
        <p:spPr bwMode="auto">
          <a:xfrm>
            <a:off x="4743450" y="2320925"/>
            <a:ext cx="1114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PoP</a:t>
            </a:r>
          </a:p>
        </p:txBody>
      </p:sp>
      <p:sp>
        <p:nvSpPr>
          <p:cNvPr id="281620" name="Text Box 20"/>
          <p:cNvSpPr txBox="1">
            <a:spLocks noChangeArrowheads="1"/>
          </p:cNvSpPr>
          <p:nvPr/>
        </p:nvSpPr>
        <p:spPr bwMode="auto">
          <a:xfrm>
            <a:off x="628650" y="1435100"/>
            <a:ext cx="1938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Tunnel Broker</a:t>
            </a:r>
          </a:p>
        </p:txBody>
      </p:sp>
      <p:sp>
        <p:nvSpPr>
          <p:cNvPr id="281621" name="AutoShape 21"/>
          <p:cNvSpPr>
            <a:spLocks noChangeArrowheads="1"/>
          </p:cNvSpPr>
          <p:nvPr/>
        </p:nvSpPr>
        <p:spPr bwMode="auto">
          <a:xfrm>
            <a:off x="4040188" y="2363788"/>
            <a:ext cx="395287" cy="684212"/>
          </a:xfrm>
          <a:prstGeom prst="moon">
            <a:avLst>
              <a:gd name="adj" fmla="val 68273"/>
            </a:avLst>
          </a:prstGeom>
          <a:solidFill>
            <a:srgbClr val="F10B0B">
              <a:alpha val="6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622" name="Line 22"/>
          <p:cNvSpPr>
            <a:spLocks noChangeShapeType="1"/>
          </p:cNvSpPr>
          <p:nvPr/>
        </p:nvSpPr>
        <p:spPr bwMode="auto">
          <a:xfrm flipV="1">
            <a:off x="2271713" y="2698750"/>
            <a:ext cx="2073275" cy="2392363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23" name="Line 23"/>
          <p:cNvSpPr>
            <a:spLocks noChangeShapeType="1"/>
          </p:cNvSpPr>
          <p:nvPr/>
        </p:nvSpPr>
        <p:spPr bwMode="auto">
          <a:xfrm>
            <a:off x="4389438" y="2697163"/>
            <a:ext cx="2667000" cy="19050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24" name="AutoShape 24"/>
          <p:cNvSpPr>
            <a:spLocks noChangeArrowheads="1"/>
          </p:cNvSpPr>
          <p:nvPr/>
        </p:nvSpPr>
        <p:spPr bwMode="auto">
          <a:xfrm flipH="1">
            <a:off x="2106613" y="5094288"/>
            <a:ext cx="290512" cy="684212"/>
          </a:xfrm>
          <a:prstGeom prst="moon">
            <a:avLst>
              <a:gd name="adj" fmla="val 68273"/>
            </a:avLst>
          </a:prstGeom>
          <a:solidFill>
            <a:schemeClr val="folHlink">
              <a:alpha val="6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625" name="Line 25"/>
          <p:cNvSpPr>
            <a:spLocks noChangeShapeType="1"/>
          </p:cNvSpPr>
          <p:nvPr/>
        </p:nvSpPr>
        <p:spPr bwMode="auto">
          <a:xfrm flipH="1" flipV="1">
            <a:off x="1798638" y="2346325"/>
            <a:ext cx="2133600" cy="366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26" name="Text Box 26"/>
          <p:cNvSpPr txBox="1">
            <a:spLocks noChangeArrowheads="1"/>
          </p:cNvSpPr>
          <p:nvPr/>
        </p:nvSpPr>
        <p:spPr bwMode="auto">
          <a:xfrm>
            <a:off x="2287588" y="2578100"/>
            <a:ext cx="15859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stats</a:t>
            </a:r>
          </a:p>
        </p:txBody>
      </p:sp>
      <p:sp>
        <p:nvSpPr>
          <p:cNvPr id="281627" name="Line 27"/>
          <p:cNvSpPr>
            <a:spLocks noChangeShapeType="1"/>
          </p:cNvSpPr>
          <p:nvPr/>
        </p:nvSpPr>
        <p:spPr bwMode="auto">
          <a:xfrm flipH="1" flipV="1">
            <a:off x="1508125" y="2574925"/>
            <a:ext cx="427038" cy="2408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29" name="Text Box 29"/>
          <p:cNvSpPr txBox="1">
            <a:spLocks noChangeArrowheads="1"/>
          </p:cNvSpPr>
          <p:nvPr/>
        </p:nvSpPr>
        <p:spPr bwMode="auto">
          <a:xfrm>
            <a:off x="1677988" y="3598863"/>
            <a:ext cx="6556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TIC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3310</TotalTime>
  <Words>2170</Words>
  <Application>Microsoft Macintosh PowerPoint</Application>
  <PresentationFormat>On-screen Show (4:3)</PresentationFormat>
  <Paragraphs>240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Custom Design</vt:lpstr>
      <vt:lpstr>2_Custom Design</vt:lpstr>
      <vt:lpstr>PowerPoint Presentation</vt:lpstr>
      <vt:lpstr>SixXS</vt:lpstr>
      <vt:lpstr>Just the two of us…</vt:lpstr>
      <vt:lpstr>Why SixXS?</vt:lpstr>
      <vt:lpstr>Short History (1/2)</vt:lpstr>
      <vt:lpstr>Short History (2/2)</vt:lpstr>
      <vt:lpstr>RFC3053 – IPv6 Tunnel Broker</vt:lpstr>
      <vt:lpstr>Protocol 41</vt:lpstr>
      <vt:lpstr>SixXS Tunnel Broker</vt:lpstr>
      <vt:lpstr>Heartbeat</vt:lpstr>
      <vt:lpstr>AYIYA – Anything in Anything</vt:lpstr>
      <vt:lpstr>AICCU</vt:lpstr>
      <vt:lpstr>CPEs / Mobiles</vt:lpstr>
      <vt:lpstr>Abuse and ISK</vt:lpstr>
      <vt:lpstr>The SixXS Daemon</vt:lpstr>
      <vt:lpstr>Prefixes</vt:lpstr>
      <vt:lpstr>IPv6Gate</vt:lpstr>
      <vt:lpstr>RFC4193 - ULA</vt:lpstr>
      <vt:lpstr>GRH – Ghost Route Hunter</vt:lpstr>
      <vt:lpstr>Userbase</vt:lpstr>
      <vt:lpstr>Usage</vt:lpstr>
      <vt:lpstr>Cumulative Growth</vt:lpstr>
      <vt:lpstr>Traffic</vt:lpstr>
      <vt:lpstr>PoPs around the world</vt:lpstr>
      <vt:lpstr>Accomplishments</vt:lpstr>
      <vt:lpstr>Why Sunset? Chicken &amp; Egg</vt:lpstr>
      <vt:lpstr>Why Sunset? Current State </vt:lpstr>
      <vt:lpstr>Why Sunset? ISPs point to SixXS: use them!</vt:lpstr>
      <vt:lpstr>Timeline for Sunset</vt:lpstr>
      <vt:lpstr>Questions?</vt:lpstr>
      <vt:lpstr>Reviewing</vt:lpstr>
    </vt:vector>
  </TitlesOfParts>
  <Manager/>
  <Company>SixXS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Sunsetting SixXS</dc:title>
  <dc:subject/>
  <dc:creator>Jeroen Massar</dc:creator>
  <cp:keywords/>
  <dc:description/>
  <cp:lastModifiedBy>Jeroen Massar</cp:lastModifiedBy>
  <cp:revision>145</cp:revision>
  <dcterms:created xsi:type="dcterms:W3CDTF">2002-01-07T22:44:10Z</dcterms:created>
  <dcterms:modified xsi:type="dcterms:W3CDTF">2017-06-05T17:06:03Z</dcterms:modified>
  <cp:category/>
</cp:coreProperties>
</file>