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2"/>
  </p:notesMasterIdLst>
  <p:sldIdLst>
    <p:sldId id="256" r:id="rId2"/>
    <p:sldId id="309" r:id="rId3"/>
    <p:sldId id="314" r:id="rId4"/>
    <p:sldId id="315" r:id="rId5"/>
    <p:sldId id="297" r:id="rId6"/>
    <p:sldId id="299" r:id="rId7"/>
    <p:sldId id="300" r:id="rId8"/>
    <p:sldId id="298" r:id="rId9"/>
    <p:sldId id="311" r:id="rId10"/>
    <p:sldId id="301" r:id="rId11"/>
    <p:sldId id="304" r:id="rId12"/>
    <p:sldId id="306" r:id="rId13"/>
    <p:sldId id="307" r:id="rId14"/>
    <p:sldId id="310" r:id="rId15"/>
    <p:sldId id="308" r:id="rId16"/>
    <p:sldId id="312" r:id="rId17"/>
    <p:sldId id="305" r:id="rId18"/>
    <p:sldId id="303" r:id="rId19"/>
    <p:sldId id="302"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06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95"/>
    <p:restoredTop sz="86447"/>
  </p:normalViewPr>
  <p:slideViewPr>
    <p:cSldViewPr snapToGrid="0" snapToObjects="1">
      <p:cViewPr varScale="1">
        <p:scale>
          <a:sx n="91" d="100"/>
          <a:sy n="91" d="100"/>
        </p:scale>
        <p:origin x="224"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65D13-9647-604C-A94F-BC90C9649D08}" type="datetimeFigureOut">
              <a:rPr lang="en-US" smtClean="0"/>
              <a:t>5/8/19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73194-7D4E-904A-8751-78F1F9C45D38}" type="slidenum">
              <a:rPr lang="en-US" smtClean="0"/>
              <a:t>‹#›</a:t>
            </a:fld>
            <a:endParaRPr lang="en-US"/>
          </a:p>
        </p:txBody>
      </p:sp>
    </p:spTree>
    <p:extLst>
      <p:ext uri="{BB962C8B-B14F-4D97-AF65-F5344CB8AC3E}">
        <p14:creationId xmlns:p14="http://schemas.microsoft.com/office/powerpoint/2010/main" val="312177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B73194-7D4E-904A-8751-78F1F9C45D38}" type="slidenum">
              <a:rPr lang="en-US" smtClean="0"/>
              <a:t>2</a:t>
            </a:fld>
            <a:endParaRPr lang="en-US"/>
          </a:p>
        </p:txBody>
      </p:sp>
    </p:spTree>
    <p:extLst>
      <p:ext uri="{BB962C8B-B14F-4D97-AF65-F5344CB8AC3E}">
        <p14:creationId xmlns:p14="http://schemas.microsoft.com/office/powerpoint/2010/main" val="675322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B73194-7D4E-904A-8751-78F1F9C45D38}" type="slidenum">
              <a:rPr lang="en-US" smtClean="0"/>
              <a:t>3</a:t>
            </a:fld>
            <a:endParaRPr lang="en-US"/>
          </a:p>
        </p:txBody>
      </p:sp>
    </p:spTree>
    <p:extLst>
      <p:ext uri="{BB962C8B-B14F-4D97-AF65-F5344CB8AC3E}">
        <p14:creationId xmlns:p14="http://schemas.microsoft.com/office/powerpoint/2010/main" val="1246434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B73194-7D4E-904A-8751-78F1F9C45D38}" type="slidenum">
              <a:rPr lang="en-US" smtClean="0"/>
              <a:t>4</a:t>
            </a:fld>
            <a:endParaRPr lang="en-US"/>
          </a:p>
        </p:txBody>
      </p:sp>
    </p:spTree>
    <p:extLst>
      <p:ext uri="{BB962C8B-B14F-4D97-AF65-F5344CB8AC3E}">
        <p14:creationId xmlns:p14="http://schemas.microsoft.com/office/powerpoint/2010/main" val="3901912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B73194-7D4E-904A-8751-78F1F9C45D38}" type="slidenum">
              <a:rPr lang="en-US" smtClean="0"/>
              <a:t>5</a:t>
            </a:fld>
            <a:endParaRPr lang="en-US"/>
          </a:p>
        </p:txBody>
      </p:sp>
    </p:spTree>
    <p:extLst>
      <p:ext uri="{BB962C8B-B14F-4D97-AF65-F5344CB8AC3E}">
        <p14:creationId xmlns:p14="http://schemas.microsoft.com/office/powerpoint/2010/main" val="3391038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B73194-7D4E-904A-8751-78F1F9C45D38}" type="slidenum">
              <a:rPr lang="en-US" smtClean="0"/>
              <a:t>6</a:t>
            </a:fld>
            <a:endParaRPr lang="en-US"/>
          </a:p>
        </p:txBody>
      </p:sp>
    </p:spTree>
    <p:extLst>
      <p:ext uri="{BB962C8B-B14F-4D97-AF65-F5344CB8AC3E}">
        <p14:creationId xmlns:p14="http://schemas.microsoft.com/office/powerpoint/2010/main" val="901808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B73194-7D4E-904A-8751-78F1F9C45D38}" type="slidenum">
              <a:rPr lang="en-US" smtClean="0"/>
              <a:t>15</a:t>
            </a:fld>
            <a:endParaRPr lang="en-US"/>
          </a:p>
        </p:txBody>
      </p:sp>
    </p:spTree>
    <p:extLst>
      <p:ext uri="{BB962C8B-B14F-4D97-AF65-F5344CB8AC3E}">
        <p14:creationId xmlns:p14="http://schemas.microsoft.com/office/powerpoint/2010/main" val="1492234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B73194-7D4E-904A-8751-78F1F9C45D38}" type="slidenum">
              <a:rPr lang="en-US" smtClean="0"/>
              <a:t>19</a:t>
            </a:fld>
            <a:endParaRPr lang="en-US"/>
          </a:p>
        </p:txBody>
      </p:sp>
    </p:spTree>
    <p:extLst>
      <p:ext uri="{BB962C8B-B14F-4D97-AF65-F5344CB8AC3E}">
        <p14:creationId xmlns:p14="http://schemas.microsoft.com/office/powerpoint/2010/main" val="17693161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Grafik 3">
            <a:extLst>
              <a:ext uri="{FF2B5EF4-FFF2-40B4-BE49-F238E27FC236}">
                <a16:creationId xmlns:a16="http://schemas.microsoft.com/office/drawing/2014/main" id="{CC8E5019-9A91-3E41-98CA-73989009B367}"/>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778"/>
            <a:ext cx="12192000" cy="6856441"/>
          </a:xfrm>
          <a:prstGeom prst="rect">
            <a:avLst/>
          </a:prstGeom>
        </p:spPr>
      </p:pic>
      <p:sp>
        <p:nvSpPr>
          <p:cNvPr id="2" name="Title 1">
            <a:extLst>
              <a:ext uri="{FF2B5EF4-FFF2-40B4-BE49-F238E27FC236}">
                <a16:creationId xmlns:a16="http://schemas.microsoft.com/office/drawing/2014/main" id="{B9D1C398-7705-3449-9D81-A1EFFC0AFF01}"/>
              </a:ext>
            </a:extLst>
          </p:cNvPr>
          <p:cNvSpPr>
            <a:spLocks noGrp="1"/>
          </p:cNvSpPr>
          <p:nvPr>
            <p:ph type="ctrTitle"/>
          </p:nvPr>
        </p:nvSpPr>
        <p:spPr>
          <a:xfrm>
            <a:off x="377370" y="699247"/>
            <a:ext cx="11131757" cy="1186311"/>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descr="Date &amp; Name">
            <a:extLst>
              <a:ext uri="{FF2B5EF4-FFF2-40B4-BE49-F238E27FC236}">
                <a16:creationId xmlns:a16="http://schemas.microsoft.com/office/drawing/2014/main" id="{F0E5B24E-F4EF-3647-B96D-87D66873508A}"/>
              </a:ext>
            </a:extLst>
          </p:cNvPr>
          <p:cNvSpPr>
            <a:spLocks noGrp="1"/>
          </p:cNvSpPr>
          <p:nvPr>
            <p:ph type="subTitle" idx="1" hasCustomPrompt="1"/>
          </p:nvPr>
        </p:nvSpPr>
        <p:spPr>
          <a:xfrm>
            <a:off x="838200" y="5697222"/>
            <a:ext cx="10670927" cy="341555"/>
          </a:xfrm>
        </p:spPr>
        <p:txBody>
          <a:bodyPr/>
          <a:lstStyle>
            <a:lvl1pPr marL="0" indent="0" algn="l">
              <a:buNone/>
              <a:defRPr sz="2400">
                <a:solidFill>
                  <a:srgbClr val="B33A3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Firstname</a:t>
            </a:r>
            <a:r>
              <a:rPr lang="en-US" dirty="0"/>
              <a:t> </a:t>
            </a:r>
            <a:r>
              <a:rPr lang="en-US" dirty="0" err="1"/>
              <a:t>Lastname</a:t>
            </a:r>
            <a:r>
              <a:rPr lang="en-US" dirty="0"/>
              <a:t> &lt;</a:t>
            </a:r>
            <a:r>
              <a:rPr lang="en-US" dirty="0" err="1"/>
              <a:t>first.lastname@qlgroup.ch</a:t>
            </a:r>
            <a:r>
              <a:rPr lang="en-US" dirty="0"/>
              <a:t>&gt;</a:t>
            </a:r>
          </a:p>
        </p:txBody>
      </p:sp>
      <p:sp>
        <p:nvSpPr>
          <p:cNvPr id="4" name="Date Placeholder 3">
            <a:extLst>
              <a:ext uri="{FF2B5EF4-FFF2-40B4-BE49-F238E27FC236}">
                <a16:creationId xmlns:a16="http://schemas.microsoft.com/office/drawing/2014/main" id="{E9E792D6-5D8E-9B49-82CA-2D54DC219090}"/>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C04D86B3-BC55-0149-A057-47745D9BAF21}"/>
              </a:ext>
            </a:extLst>
          </p:cNvPr>
          <p:cNvSpPr>
            <a:spLocks noGrp="1"/>
          </p:cNvSpPr>
          <p:nvPr>
            <p:ph type="ftr" sz="quarter" idx="11"/>
          </p:nvPr>
        </p:nvSpPr>
        <p:spPr/>
        <p:txBody>
          <a:bodyPr/>
          <a:lstStyle/>
          <a:p>
            <a:r>
              <a:rPr lang="en-US"/>
              <a:t>Managing sleep with Ramc - Jeroen Massar</a:t>
            </a:r>
          </a:p>
        </p:txBody>
      </p:sp>
      <p:sp>
        <p:nvSpPr>
          <p:cNvPr id="6" name="Slide Number Placeholder 5">
            <a:extLst>
              <a:ext uri="{FF2B5EF4-FFF2-40B4-BE49-F238E27FC236}">
                <a16:creationId xmlns:a16="http://schemas.microsoft.com/office/drawing/2014/main" id="{052F1169-1268-3049-A755-25699A734488}"/>
              </a:ext>
            </a:extLst>
          </p:cNvPr>
          <p:cNvSpPr>
            <a:spLocks noGrp="1"/>
          </p:cNvSpPr>
          <p:nvPr>
            <p:ph type="sldNum" sz="quarter" idx="12"/>
          </p:nvPr>
        </p:nvSpPr>
        <p:spPr/>
        <p:txBody>
          <a:bodyPr/>
          <a:lstStyle/>
          <a:p>
            <a:fld id="{7BDE4F76-4196-C846-8BA3-26E4FCA6FDA6}" type="slidenum">
              <a:rPr lang="en-US" smtClean="0"/>
              <a:t>‹#›</a:t>
            </a:fld>
            <a:endParaRPr lang="en-US"/>
          </a:p>
        </p:txBody>
      </p:sp>
      <p:pic>
        <p:nvPicPr>
          <p:cNvPr id="9" name="Grafik 115">
            <a:extLst>
              <a:ext uri="{FF2B5EF4-FFF2-40B4-BE49-F238E27FC236}">
                <a16:creationId xmlns:a16="http://schemas.microsoft.com/office/drawing/2014/main" id="{5EC6BC3F-C4F1-C64C-8FB0-ACA50209375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143445" y="4698421"/>
            <a:ext cx="1709928" cy="681228"/>
          </a:xfrm>
          <a:prstGeom prst="rect">
            <a:avLst/>
          </a:prstGeom>
        </p:spPr>
      </p:pic>
    </p:spTree>
    <p:extLst>
      <p:ext uri="{BB962C8B-B14F-4D97-AF65-F5344CB8AC3E}">
        <p14:creationId xmlns:p14="http://schemas.microsoft.com/office/powerpoint/2010/main" val="389068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F5D2F-2AEE-0F4E-B3F9-556B409BFB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F002A1-2A2F-774F-9739-99074A95CB8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5BF6FC-F4F3-2349-9967-BCA2012E04EF}"/>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10E6BF41-085C-2541-BF0B-81E512EAE016}"/>
              </a:ext>
            </a:extLst>
          </p:cNvPr>
          <p:cNvSpPr>
            <a:spLocks noGrp="1"/>
          </p:cNvSpPr>
          <p:nvPr>
            <p:ph type="ftr" sz="quarter" idx="11"/>
          </p:nvPr>
        </p:nvSpPr>
        <p:spPr/>
        <p:txBody>
          <a:bodyPr/>
          <a:lstStyle/>
          <a:p>
            <a:r>
              <a:rPr lang="en-US"/>
              <a:t>Managing sleep with Ramc - Jeroen Massar</a:t>
            </a:r>
          </a:p>
        </p:txBody>
      </p:sp>
      <p:sp>
        <p:nvSpPr>
          <p:cNvPr id="6" name="Slide Number Placeholder 5">
            <a:extLst>
              <a:ext uri="{FF2B5EF4-FFF2-40B4-BE49-F238E27FC236}">
                <a16:creationId xmlns:a16="http://schemas.microsoft.com/office/drawing/2014/main" id="{FF428BC9-5769-8D43-AB2B-A56D26CEC2FB}"/>
              </a:ext>
            </a:extLst>
          </p:cNvPr>
          <p:cNvSpPr>
            <a:spLocks noGrp="1"/>
          </p:cNvSpPr>
          <p:nvPr>
            <p:ph type="sldNum" sz="quarter" idx="12"/>
          </p:nvPr>
        </p:nvSpPr>
        <p:spPr/>
        <p:txBody>
          <a:bodyPr/>
          <a:lstStyle/>
          <a:p>
            <a:fld id="{7BDE4F76-4196-C846-8BA3-26E4FCA6FDA6}" type="slidenum">
              <a:rPr lang="en-US" smtClean="0"/>
              <a:t>‹#›</a:t>
            </a:fld>
            <a:endParaRPr lang="en-US"/>
          </a:p>
        </p:txBody>
      </p:sp>
    </p:spTree>
    <p:extLst>
      <p:ext uri="{BB962C8B-B14F-4D97-AF65-F5344CB8AC3E}">
        <p14:creationId xmlns:p14="http://schemas.microsoft.com/office/powerpoint/2010/main" val="379648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215986-AC93-FB4D-AD9A-8236C11CC8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7D44C4-97D2-0A44-BCAF-9D44173038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41F53A-BA49-0F44-8B6E-B4CF2FC52AE4}"/>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4EBB8428-A2F0-C047-AF5B-7CABD956A426}"/>
              </a:ext>
            </a:extLst>
          </p:cNvPr>
          <p:cNvSpPr>
            <a:spLocks noGrp="1"/>
          </p:cNvSpPr>
          <p:nvPr>
            <p:ph type="ftr" sz="quarter" idx="11"/>
          </p:nvPr>
        </p:nvSpPr>
        <p:spPr/>
        <p:txBody>
          <a:bodyPr/>
          <a:lstStyle/>
          <a:p>
            <a:r>
              <a:rPr lang="en-US"/>
              <a:t>Managing sleep with Ramc - Jeroen Massar</a:t>
            </a:r>
          </a:p>
        </p:txBody>
      </p:sp>
      <p:sp>
        <p:nvSpPr>
          <p:cNvPr id="6" name="Slide Number Placeholder 5">
            <a:extLst>
              <a:ext uri="{FF2B5EF4-FFF2-40B4-BE49-F238E27FC236}">
                <a16:creationId xmlns:a16="http://schemas.microsoft.com/office/drawing/2014/main" id="{7557E3DA-E57A-E148-8FFA-12F892EDA405}"/>
              </a:ext>
            </a:extLst>
          </p:cNvPr>
          <p:cNvSpPr>
            <a:spLocks noGrp="1"/>
          </p:cNvSpPr>
          <p:nvPr>
            <p:ph type="sldNum" sz="quarter" idx="12"/>
          </p:nvPr>
        </p:nvSpPr>
        <p:spPr/>
        <p:txBody>
          <a:bodyPr/>
          <a:lstStyle/>
          <a:p>
            <a:fld id="{7BDE4F76-4196-C846-8BA3-26E4FCA6FDA6}" type="slidenum">
              <a:rPr lang="en-US" smtClean="0"/>
              <a:t>‹#›</a:t>
            </a:fld>
            <a:endParaRPr lang="en-US"/>
          </a:p>
        </p:txBody>
      </p:sp>
    </p:spTree>
    <p:extLst>
      <p:ext uri="{BB962C8B-B14F-4D97-AF65-F5344CB8AC3E}">
        <p14:creationId xmlns:p14="http://schemas.microsoft.com/office/powerpoint/2010/main" val="327227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8FA6B-036B-0A40-BE75-82AF58B656AD}"/>
              </a:ext>
            </a:extLst>
          </p:cNvPr>
          <p:cNvSpPr>
            <a:spLocks noGrp="1"/>
          </p:cNvSpPr>
          <p:nvPr>
            <p:ph type="title"/>
          </p:nvPr>
        </p:nvSpPr>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0155378-293F-D745-A8F4-FAC9299A466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E1515A-1B19-5844-91CF-7EEDDBFC05A0}"/>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654DFD91-98B7-FE4D-8D6E-67EB98028AEE}"/>
              </a:ext>
            </a:extLst>
          </p:cNvPr>
          <p:cNvSpPr>
            <a:spLocks noGrp="1"/>
          </p:cNvSpPr>
          <p:nvPr>
            <p:ph type="ftr" sz="quarter" idx="11"/>
          </p:nvPr>
        </p:nvSpPr>
        <p:spPr>
          <a:xfrm>
            <a:off x="1855694" y="6356350"/>
            <a:ext cx="9498106" cy="365125"/>
          </a:xfrm>
        </p:spPr>
        <p:txBody>
          <a:bodyPr/>
          <a:lstStyle>
            <a:lvl1pPr algn="l">
              <a:defRPr/>
            </a:lvl1p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A7F102A1-D505-DF42-8BCD-F886756BB8F9}"/>
              </a:ext>
            </a:extLst>
          </p:cNvPr>
          <p:cNvSpPr>
            <a:spLocks noGrp="1"/>
          </p:cNvSpPr>
          <p:nvPr>
            <p:ph type="sldNum" sz="quarter" idx="12"/>
          </p:nvPr>
        </p:nvSpPr>
        <p:spPr>
          <a:xfrm>
            <a:off x="10443029" y="6356350"/>
            <a:ext cx="910771" cy="365125"/>
          </a:xfrm>
        </p:spPr>
        <p:txBody>
          <a:bodyPr/>
          <a:lstStyle/>
          <a:p>
            <a:fld id="{7BDE4F76-4196-C846-8BA3-26E4FCA6FDA6}" type="slidenum">
              <a:rPr lang="en-US" smtClean="0"/>
              <a:t>‹#›</a:t>
            </a:fld>
            <a:endParaRPr lang="en-US"/>
          </a:p>
        </p:txBody>
      </p:sp>
    </p:spTree>
    <p:extLst>
      <p:ext uri="{BB962C8B-B14F-4D97-AF65-F5344CB8AC3E}">
        <p14:creationId xmlns:p14="http://schemas.microsoft.com/office/powerpoint/2010/main" val="1246054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2341D61-ECB2-A64D-A7BD-461C5AEDA1AB}"/>
              </a:ext>
            </a:extLst>
          </p:cNvPr>
          <p:cNvSpPr/>
          <p:nvPr/>
        </p:nvSpPr>
        <p:spPr>
          <a:xfrm>
            <a:off x="0" y="3353"/>
            <a:ext cx="12192000" cy="68546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FC9A0D-A5BB-2444-9894-9B96697514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97C4018-1B19-724A-81CE-7D76E0C3CC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FA4512-7D52-A94B-A810-7547F1BBDA01}"/>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BB87B61B-44CC-2749-82CB-D096586D8ECD}"/>
              </a:ext>
            </a:extLst>
          </p:cNvPr>
          <p:cNvSpPr>
            <a:spLocks noGrp="1"/>
          </p:cNvSpPr>
          <p:nvPr>
            <p:ph type="ftr" sz="quarter" idx="11"/>
          </p:nvPr>
        </p:nvSpPr>
        <p:spPr/>
        <p:txBody>
          <a:bodyPr/>
          <a:lstStyle/>
          <a:p>
            <a:r>
              <a:rPr lang="en-US"/>
              <a:t>Managing sleep with Ramc - Jeroen Massar</a:t>
            </a:r>
          </a:p>
        </p:txBody>
      </p:sp>
      <p:sp>
        <p:nvSpPr>
          <p:cNvPr id="6" name="Slide Number Placeholder 5">
            <a:extLst>
              <a:ext uri="{FF2B5EF4-FFF2-40B4-BE49-F238E27FC236}">
                <a16:creationId xmlns:a16="http://schemas.microsoft.com/office/drawing/2014/main" id="{87BEC10D-8A71-3643-B958-4F9E54FA0B2B}"/>
              </a:ext>
            </a:extLst>
          </p:cNvPr>
          <p:cNvSpPr>
            <a:spLocks noGrp="1"/>
          </p:cNvSpPr>
          <p:nvPr>
            <p:ph type="sldNum" sz="quarter" idx="12"/>
          </p:nvPr>
        </p:nvSpPr>
        <p:spPr/>
        <p:txBody>
          <a:bodyPr/>
          <a:lstStyle/>
          <a:p>
            <a:fld id="{7BDE4F76-4196-C846-8BA3-26E4FCA6FDA6}" type="slidenum">
              <a:rPr lang="en-US" smtClean="0"/>
              <a:t>‹#›</a:t>
            </a:fld>
            <a:endParaRPr lang="en-US"/>
          </a:p>
        </p:txBody>
      </p:sp>
      <p:pic>
        <p:nvPicPr>
          <p:cNvPr id="7" name="Grafik 11">
            <a:extLst>
              <a:ext uri="{FF2B5EF4-FFF2-40B4-BE49-F238E27FC236}">
                <a16:creationId xmlns:a16="http://schemas.microsoft.com/office/drawing/2014/main" id="{FF5A2254-D11B-8744-874F-45FC7529FA6B}"/>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089806" y="0"/>
            <a:ext cx="8127187" cy="3559759"/>
          </a:xfrm>
          <a:prstGeom prst="rect">
            <a:avLst/>
          </a:prstGeom>
        </p:spPr>
      </p:pic>
    </p:spTree>
    <p:extLst>
      <p:ext uri="{BB962C8B-B14F-4D97-AF65-F5344CB8AC3E}">
        <p14:creationId xmlns:p14="http://schemas.microsoft.com/office/powerpoint/2010/main" val="3409421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E58BB-1D39-0D4C-B141-5FCD2B7980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B195C4-9FE4-0040-A6B3-FA1218C3FE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41BEAA-182F-5846-808F-152F8A7FA3D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6FE1BD-7C1C-0D45-812A-4B0B129AE099}"/>
              </a:ext>
            </a:extLst>
          </p:cNvPr>
          <p:cNvSpPr>
            <a:spLocks noGrp="1"/>
          </p:cNvSpPr>
          <p:nvPr>
            <p:ph type="dt" sz="half" idx="10"/>
          </p:nvPr>
        </p:nvSpPr>
        <p:spPr/>
        <p:txBody>
          <a:bodyPr/>
          <a:lstStyle/>
          <a:p>
            <a:r>
              <a:rPr lang="en-US"/>
              <a:t>2019-05-08</a:t>
            </a:r>
          </a:p>
        </p:txBody>
      </p:sp>
      <p:sp>
        <p:nvSpPr>
          <p:cNvPr id="6" name="Footer Placeholder 5">
            <a:extLst>
              <a:ext uri="{FF2B5EF4-FFF2-40B4-BE49-F238E27FC236}">
                <a16:creationId xmlns:a16="http://schemas.microsoft.com/office/drawing/2014/main" id="{C9DE83C5-C6D6-564F-A2F9-B0C0E08255B9}"/>
              </a:ext>
            </a:extLst>
          </p:cNvPr>
          <p:cNvSpPr>
            <a:spLocks noGrp="1"/>
          </p:cNvSpPr>
          <p:nvPr>
            <p:ph type="ftr" sz="quarter" idx="11"/>
          </p:nvPr>
        </p:nvSpPr>
        <p:spPr/>
        <p:txBody>
          <a:bodyPr/>
          <a:lstStyle/>
          <a:p>
            <a:r>
              <a:rPr lang="en-US"/>
              <a:t>Managing sleep with Ramc - Jeroen Massar</a:t>
            </a:r>
          </a:p>
        </p:txBody>
      </p:sp>
      <p:sp>
        <p:nvSpPr>
          <p:cNvPr id="7" name="Slide Number Placeholder 6">
            <a:extLst>
              <a:ext uri="{FF2B5EF4-FFF2-40B4-BE49-F238E27FC236}">
                <a16:creationId xmlns:a16="http://schemas.microsoft.com/office/drawing/2014/main" id="{BA55DDF7-F0C5-7A46-AC0C-8DDFF416FBDC}"/>
              </a:ext>
            </a:extLst>
          </p:cNvPr>
          <p:cNvSpPr>
            <a:spLocks noGrp="1"/>
          </p:cNvSpPr>
          <p:nvPr>
            <p:ph type="sldNum" sz="quarter" idx="12"/>
          </p:nvPr>
        </p:nvSpPr>
        <p:spPr/>
        <p:txBody>
          <a:bodyPr/>
          <a:lstStyle/>
          <a:p>
            <a:fld id="{7BDE4F76-4196-C846-8BA3-26E4FCA6FDA6}" type="slidenum">
              <a:rPr lang="en-US" smtClean="0"/>
              <a:t>‹#›</a:t>
            </a:fld>
            <a:endParaRPr lang="en-US"/>
          </a:p>
        </p:txBody>
      </p:sp>
    </p:spTree>
    <p:extLst>
      <p:ext uri="{BB962C8B-B14F-4D97-AF65-F5344CB8AC3E}">
        <p14:creationId xmlns:p14="http://schemas.microsoft.com/office/powerpoint/2010/main" val="1634886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635ED-9B7D-F44C-ABF2-A90BD2841F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19D29E-323A-0A44-B6DD-F94A848F34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CF1BCC-6EE7-9149-94BD-FA9FCB8F17F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E1C26F-E823-E54E-9129-0330D894D5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F52E4C1-BF07-E54C-9A42-C9581FE97E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CFB219-5E47-774D-B5D9-9AE02B147D35}"/>
              </a:ext>
            </a:extLst>
          </p:cNvPr>
          <p:cNvSpPr>
            <a:spLocks noGrp="1"/>
          </p:cNvSpPr>
          <p:nvPr>
            <p:ph type="dt" sz="half" idx="10"/>
          </p:nvPr>
        </p:nvSpPr>
        <p:spPr/>
        <p:txBody>
          <a:bodyPr/>
          <a:lstStyle/>
          <a:p>
            <a:r>
              <a:rPr lang="en-US"/>
              <a:t>2019-05-08</a:t>
            </a:r>
          </a:p>
        </p:txBody>
      </p:sp>
      <p:sp>
        <p:nvSpPr>
          <p:cNvPr id="8" name="Footer Placeholder 7">
            <a:extLst>
              <a:ext uri="{FF2B5EF4-FFF2-40B4-BE49-F238E27FC236}">
                <a16:creationId xmlns:a16="http://schemas.microsoft.com/office/drawing/2014/main" id="{667F5EF0-4A5A-E042-B44F-EA4E0B8DB0E9}"/>
              </a:ext>
            </a:extLst>
          </p:cNvPr>
          <p:cNvSpPr>
            <a:spLocks noGrp="1"/>
          </p:cNvSpPr>
          <p:nvPr>
            <p:ph type="ftr" sz="quarter" idx="11"/>
          </p:nvPr>
        </p:nvSpPr>
        <p:spPr/>
        <p:txBody>
          <a:bodyPr/>
          <a:lstStyle/>
          <a:p>
            <a:r>
              <a:rPr lang="en-US"/>
              <a:t>Managing sleep with Ramc - Jeroen Massar</a:t>
            </a:r>
          </a:p>
        </p:txBody>
      </p:sp>
      <p:sp>
        <p:nvSpPr>
          <p:cNvPr id="9" name="Slide Number Placeholder 8">
            <a:extLst>
              <a:ext uri="{FF2B5EF4-FFF2-40B4-BE49-F238E27FC236}">
                <a16:creationId xmlns:a16="http://schemas.microsoft.com/office/drawing/2014/main" id="{3E10D817-B75E-ED42-9622-C0AFA9C556B3}"/>
              </a:ext>
            </a:extLst>
          </p:cNvPr>
          <p:cNvSpPr>
            <a:spLocks noGrp="1"/>
          </p:cNvSpPr>
          <p:nvPr>
            <p:ph type="sldNum" sz="quarter" idx="12"/>
          </p:nvPr>
        </p:nvSpPr>
        <p:spPr/>
        <p:txBody>
          <a:bodyPr/>
          <a:lstStyle/>
          <a:p>
            <a:fld id="{7BDE4F76-4196-C846-8BA3-26E4FCA6FDA6}" type="slidenum">
              <a:rPr lang="en-US" smtClean="0"/>
              <a:t>‹#›</a:t>
            </a:fld>
            <a:endParaRPr lang="en-US"/>
          </a:p>
        </p:txBody>
      </p:sp>
    </p:spTree>
    <p:extLst>
      <p:ext uri="{BB962C8B-B14F-4D97-AF65-F5344CB8AC3E}">
        <p14:creationId xmlns:p14="http://schemas.microsoft.com/office/powerpoint/2010/main" val="326969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66C8B-9AC8-7C4B-950C-D145C95617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CD2EF0-E437-D04A-B1DB-85653238E77E}"/>
              </a:ext>
            </a:extLst>
          </p:cNvPr>
          <p:cNvSpPr>
            <a:spLocks noGrp="1"/>
          </p:cNvSpPr>
          <p:nvPr>
            <p:ph type="dt" sz="half" idx="10"/>
          </p:nvPr>
        </p:nvSpPr>
        <p:spPr/>
        <p:txBody>
          <a:bodyPr/>
          <a:lstStyle/>
          <a:p>
            <a:r>
              <a:rPr lang="en-US"/>
              <a:t>2019-05-08</a:t>
            </a:r>
          </a:p>
        </p:txBody>
      </p:sp>
      <p:sp>
        <p:nvSpPr>
          <p:cNvPr id="4" name="Footer Placeholder 3">
            <a:extLst>
              <a:ext uri="{FF2B5EF4-FFF2-40B4-BE49-F238E27FC236}">
                <a16:creationId xmlns:a16="http://schemas.microsoft.com/office/drawing/2014/main" id="{F73567DA-5AEB-5346-A355-42D05411CE51}"/>
              </a:ext>
            </a:extLst>
          </p:cNvPr>
          <p:cNvSpPr>
            <a:spLocks noGrp="1"/>
          </p:cNvSpPr>
          <p:nvPr>
            <p:ph type="ftr" sz="quarter" idx="11"/>
          </p:nvPr>
        </p:nvSpPr>
        <p:spPr/>
        <p:txBody>
          <a:bodyPr/>
          <a:lstStyle/>
          <a:p>
            <a:r>
              <a:rPr lang="en-US"/>
              <a:t>Managing sleep with Ramc - Jeroen Massar</a:t>
            </a:r>
          </a:p>
        </p:txBody>
      </p:sp>
      <p:sp>
        <p:nvSpPr>
          <p:cNvPr id="5" name="Slide Number Placeholder 4">
            <a:extLst>
              <a:ext uri="{FF2B5EF4-FFF2-40B4-BE49-F238E27FC236}">
                <a16:creationId xmlns:a16="http://schemas.microsoft.com/office/drawing/2014/main" id="{824EF9D2-5A20-A94D-8473-B85F8D7E234E}"/>
              </a:ext>
            </a:extLst>
          </p:cNvPr>
          <p:cNvSpPr>
            <a:spLocks noGrp="1"/>
          </p:cNvSpPr>
          <p:nvPr>
            <p:ph type="sldNum" sz="quarter" idx="12"/>
          </p:nvPr>
        </p:nvSpPr>
        <p:spPr/>
        <p:txBody>
          <a:bodyPr/>
          <a:lstStyle/>
          <a:p>
            <a:fld id="{7BDE4F76-4196-C846-8BA3-26E4FCA6FDA6}" type="slidenum">
              <a:rPr lang="en-US" smtClean="0"/>
              <a:t>‹#›</a:t>
            </a:fld>
            <a:endParaRPr lang="en-US"/>
          </a:p>
        </p:txBody>
      </p:sp>
    </p:spTree>
    <p:extLst>
      <p:ext uri="{BB962C8B-B14F-4D97-AF65-F5344CB8AC3E}">
        <p14:creationId xmlns:p14="http://schemas.microsoft.com/office/powerpoint/2010/main" val="70377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E9D1E-4F0C-CE41-A6D3-DB1752AC1A0D}"/>
              </a:ext>
            </a:extLst>
          </p:cNvPr>
          <p:cNvSpPr>
            <a:spLocks noGrp="1"/>
          </p:cNvSpPr>
          <p:nvPr>
            <p:ph type="dt" sz="half" idx="10"/>
          </p:nvPr>
        </p:nvSpPr>
        <p:spPr/>
        <p:txBody>
          <a:bodyPr/>
          <a:lstStyle/>
          <a:p>
            <a:r>
              <a:rPr lang="en-US"/>
              <a:t>2019-05-08</a:t>
            </a:r>
          </a:p>
        </p:txBody>
      </p:sp>
      <p:sp>
        <p:nvSpPr>
          <p:cNvPr id="3" name="Footer Placeholder 2">
            <a:extLst>
              <a:ext uri="{FF2B5EF4-FFF2-40B4-BE49-F238E27FC236}">
                <a16:creationId xmlns:a16="http://schemas.microsoft.com/office/drawing/2014/main" id="{AD17E71E-14FF-3744-8C64-CC88F5D7453D}"/>
              </a:ext>
            </a:extLst>
          </p:cNvPr>
          <p:cNvSpPr>
            <a:spLocks noGrp="1"/>
          </p:cNvSpPr>
          <p:nvPr>
            <p:ph type="ftr" sz="quarter" idx="11"/>
          </p:nvPr>
        </p:nvSpPr>
        <p:spPr/>
        <p:txBody>
          <a:bodyPr/>
          <a:lstStyle/>
          <a:p>
            <a:r>
              <a:rPr lang="en-US"/>
              <a:t>Managing sleep with Ramc - Jeroen Massar</a:t>
            </a:r>
          </a:p>
        </p:txBody>
      </p:sp>
      <p:sp>
        <p:nvSpPr>
          <p:cNvPr id="4" name="Slide Number Placeholder 3">
            <a:extLst>
              <a:ext uri="{FF2B5EF4-FFF2-40B4-BE49-F238E27FC236}">
                <a16:creationId xmlns:a16="http://schemas.microsoft.com/office/drawing/2014/main" id="{9096D701-E574-0D4F-84F8-267E3C738901}"/>
              </a:ext>
            </a:extLst>
          </p:cNvPr>
          <p:cNvSpPr>
            <a:spLocks noGrp="1"/>
          </p:cNvSpPr>
          <p:nvPr>
            <p:ph type="sldNum" sz="quarter" idx="12"/>
          </p:nvPr>
        </p:nvSpPr>
        <p:spPr/>
        <p:txBody>
          <a:bodyPr/>
          <a:lstStyle/>
          <a:p>
            <a:fld id="{7BDE4F76-4196-C846-8BA3-26E4FCA6FDA6}" type="slidenum">
              <a:rPr lang="en-US" smtClean="0"/>
              <a:t>‹#›</a:t>
            </a:fld>
            <a:endParaRPr lang="en-US"/>
          </a:p>
        </p:txBody>
      </p:sp>
    </p:spTree>
    <p:extLst>
      <p:ext uri="{BB962C8B-B14F-4D97-AF65-F5344CB8AC3E}">
        <p14:creationId xmlns:p14="http://schemas.microsoft.com/office/powerpoint/2010/main" val="310505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BB9D8-3A80-0A42-B448-CF12DF67BE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BF7C88-330C-3F4E-AABA-DDDF2DBAFE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60AFDA-EAE5-EA4E-80C3-296C2C7EEC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C801F6-D8E8-4542-A5C7-472CCA98C3D6}"/>
              </a:ext>
            </a:extLst>
          </p:cNvPr>
          <p:cNvSpPr>
            <a:spLocks noGrp="1"/>
          </p:cNvSpPr>
          <p:nvPr>
            <p:ph type="dt" sz="half" idx="10"/>
          </p:nvPr>
        </p:nvSpPr>
        <p:spPr/>
        <p:txBody>
          <a:bodyPr/>
          <a:lstStyle/>
          <a:p>
            <a:r>
              <a:rPr lang="en-US"/>
              <a:t>2019-05-08</a:t>
            </a:r>
          </a:p>
        </p:txBody>
      </p:sp>
      <p:sp>
        <p:nvSpPr>
          <p:cNvPr id="6" name="Footer Placeholder 5">
            <a:extLst>
              <a:ext uri="{FF2B5EF4-FFF2-40B4-BE49-F238E27FC236}">
                <a16:creationId xmlns:a16="http://schemas.microsoft.com/office/drawing/2014/main" id="{E3B2BE19-A3E9-CC48-A4B4-884AC0B6465B}"/>
              </a:ext>
            </a:extLst>
          </p:cNvPr>
          <p:cNvSpPr>
            <a:spLocks noGrp="1"/>
          </p:cNvSpPr>
          <p:nvPr>
            <p:ph type="ftr" sz="quarter" idx="11"/>
          </p:nvPr>
        </p:nvSpPr>
        <p:spPr/>
        <p:txBody>
          <a:bodyPr/>
          <a:lstStyle/>
          <a:p>
            <a:r>
              <a:rPr lang="en-US"/>
              <a:t>Managing sleep with Ramc - Jeroen Massar</a:t>
            </a:r>
          </a:p>
        </p:txBody>
      </p:sp>
      <p:sp>
        <p:nvSpPr>
          <p:cNvPr id="7" name="Slide Number Placeholder 6">
            <a:extLst>
              <a:ext uri="{FF2B5EF4-FFF2-40B4-BE49-F238E27FC236}">
                <a16:creationId xmlns:a16="http://schemas.microsoft.com/office/drawing/2014/main" id="{06C05955-B428-184D-B6E4-6DE0AE02599E}"/>
              </a:ext>
            </a:extLst>
          </p:cNvPr>
          <p:cNvSpPr>
            <a:spLocks noGrp="1"/>
          </p:cNvSpPr>
          <p:nvPr>
            <p:ph type="sldNum" sz="quarter" idx="12"/>
          </p:nvPr>
        </p:nvSpPr>
        <p:spPr/>
        <p:txBody>
          <a:bodyPr/>
          <a:lstStyle/>
          <a:p>
            <a:fld id="{7BDE4F76-4196-C846-8BA3-26E4FCA6FDA6}" type="slidenum">
              <a:rPr lang="en-US" smtClean="0"/>
              <a:t>‹#›</a:t>
            </a:fld>
            <a:endParaRPr lang="en-US"/>
          </a:p>
        </p:txBody>
      </p:sp>
    </p:spTree>
    <p:extLst>
      <p:ext uri="{BB962C8B-B14F-4D97-AF65-F5344CB8AC3E}">
        <p14:creationId xmlns:p14="http://schemas.microsoft.com/office/powerpoint/2010/main" val="3318596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6CFF4-4BF5-AB44-A042-84584CE39D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B460BA-5D04-2749-BFB6-84A609EDA9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57EEA12-436A-1544-9F99-7EE97EAF2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6C674D-D521-D94F-852B-58BA8365AC4F}"/>
              </a:ext>
            </a:extLst>
          </p:cNvPr>
          <p:cNvSpPr>
            <a:spLocks noGrp="1"/>
          </p:cNvSpPr>
          <p:nvPr>
            <p:ph type="dt" sz="half" idx="10"/>
          </p:nvPr>
        </p:nvSpPr>
        <p:spPr/>
        <p:txBody>
          <a:bodyPr/>
          <a:lstStyle/>
          <a:p>
            <a:r>
              <a:rPr lang="en-US"/>
              <a:t>2019-05-08</a:t>
            </a:r>
          </a:p>
        </p:txBody>
      </p:sp>
      <p:sp>
        <p:nvSpPr>
          <p:cNvPr id="6" name="Footer Placeholder 5">
            <a:extLst>
              <a:ext uri="{FF2B5EF4-FFF2-40B4-BE49-F238E27FC236}">
                <a16:creationId xmlns:a16="http://schemas.microsoft.com/office/drawing/2014/main" id="{F62A6F44-E3EB-0346-A9A7-5B45F07CFF16}"/>
              </a:ext>
            </a:extLst>
          </p:cNvPr>
          <p:cNvSpPr>
            <a:spLocks noGrp="1"/>
          </p:cNvSpPr>
          <p:nvPr>
            <p:ph type="ftr" sz="quarter" idx="11"/>
          </p:nvPr>
        </p:nvSpPr>
        <p:spPr/>
        <p:txBody>
          <a:bodyPr/>
          <a:lstStyle/>
          <a:p>
            <a:r>
              <a:rPr lang="en-US"/>
              <a:t>Managing sleep with Ramc - Jeroen Massar</a:t>
            </a:r>
          </a:p>
        </p:txBody>
      </p:sp>
      <p:sp>
        <p:nvSpPr>
          <p:cNvPr id="7" name="Slide Number Placeholder 6">
            <a:extLst>
              <a:ext uri="{FF2B5EF4-FFF2-40B4-BE49-F238E27FC236}">
                <a16:creationId xmlns:a16="http://schemas.microsoft.com/office/drawing/2014/main" id="{3517B466-542E-114D-A6F7-0DF155A7E5CA}"/>
              </a:ext>
            </a:extLst>
          </p:cNvPr>
          <p:cNvSpPr>
            <a:spLocks noGrp="1"/>
          </p:cNvSpPr>
          <p:nvPr>
            <p:ph type="sldNum" sz="quarter" idx="12"/>
          </p:nvPr>
        </p:nvSpPr>
        <p:spPr/>
        <p:txBody>
          <a:bodyPr/>
          <a:lstStyle/>
          <a:p>
            <a:fld id="{7BDE4F76-4196-C846-8BA3-26E4FCA6FDA6}" type="slidenum">
              <a:rPr lang="en-US" smtClean="0"/>
              <a:t>‹#›</a:t>
            </a:fld>
            <a:endParaRPr lang="en-US"/>
          </a:p>
        </p:txBody>
      </p:sp>
    </p:spTree>
    <p:extLst>
      <p:ext uri="{BB962C8B-B14F-4D97-AF65-F5344CB8AC3E}">
        <p14:creationId xmlns:p14="http://schemas.microsoft.com/office/powerpoint/2010/main" val="4251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Grafik 6">
            <a:extLst>
              <a:ext uri="{FF2B5EF4-FFF2-40B4-BE49-F238E27FC236}">
                <a16:creationId xmlns:a16="http://schemas.microsoft.com/office/drawing/2014/main" id="{0A0C599D-1805-444F-A20E-FC46252424E0}"/>
              </a:ext>
            </a:extLst>
          </p:cNvPr>
          <p:cNvPicPr>
            <a:picLocks noChangeAspect="1"/>
          </p:cNvPicPr>
          <p:nvPr/>
        </p:nvPicPr>
        <p:blipFill>
          <a:blip r:embed="rId13">
            <a:extLst>
              <a:ext uri="{28A0092B-C50C-407E-A947-70E740481C1C}">
                <a14:useLocalDpi xmlns:a14="http://schemas.microsoft.com/office/drawing/2010/main"/>
              </a:ext>
            </a:extLst>
          </a:blip>
          <a:stretch>
            <a:fillRect/>
          </a:stretch>
        </p:blipFill>
        <p:spPr>
          <a:xfrm>
            <a:off x="8821057" y="3723132"/>
            <a:ext cx="3352800" cy="3134868"/>
          </a:xfrm>
          <a:prstGeom prst="rect">
            <a:avLst/>
          </a:prstGeom>
        </p:spPr>
      </p:pic>
      <p:pic>
        <p:nvPicPr>
          <p:cNvPr id="7" name="Grafik 12">
            <a:extLst>
              <a:ext uri="{FF2B5EF4-FFF2-40B4-BE49-F238E27FC236}">
                <a16:creationId xmlns:a16="http://schemas.microsoft.com/office/drawing/2014/main" id="{699337BB-980B-0541-A6F1-22591F949ED3}"/>
              </a:ext>
            </a:extLst>
          </p:cNvPr>
          <p:cNvPicPr>
            <a:picLocks noChangeAspect="1"/>
          </p:cNvPicPr>
          <p:nvPr/>
        </p:nvPicPr>
        <p:blipFill>
          <a:blip r:embed="rId14">
            <a:extLst>
              <a:ext uri="{28A0092B-C50C-407E-A947-70E740481C1C}">
                <a14:useLocalDpi xmlns:a14="http://schemas.microsoft.com/office/drawing/2010/main"/>
              </a:ext>
            </a:extLst>
          </a:blip>
          <a:stretch>
            <a:fillRect/>
          </a:stretch>
        </p:blipFill>
        <p:spPr>
          <a:xfrm>
            <a:off x="0" y="0"/>
            <a:ext cx="4471797" cy="2099691"/>
          </a:xfrm>
          <a:prstGeom prst="rect">
            <a:avLst/>
          </a:prstGeom>
        </p:spPr>
      </p:pic>
      <p:sp>
        <p:nvSpPr>
          <p:cNvPr id="2" name="Title Placeholder 1">
            <a:extLst>
              <a:ext uri="{FF2B5EF4-FFF2-40B4-BE49-F238E27FC236}">
                <a16:creationId xmlns:a16="http://schemas.microsoft.com/office/drawing/2014/main" id="{A7DB0DF8-2C34-0F4C-A7B8-93617EB79B20}"/>
              </a:ext>
            </a:extLst>
          </p:cNvPr>
          <p:cNvSpPr>
            <a:spLocks noGrp="1"/>
          </p:cNvSpPr>
          <p:nvPr>
            <p:ph type="title"/>
          </p:nvPr>
        </p:nvSpPr>
        <p:spPr>
          <a:xfrm>
            <a:off x="838200" y="742278"/>
            <a:ext cx="10515600" cy="94841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889FB6-D4B3-0D48-BB26-B4C72B036F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191C0-A3F5-6645-BC56-5388296926AA}"/>
              </a:ext>
            </a:extLst>
          </p:cNvPr>
          <p:cNvSpPr>
            <a:spLocks noGrp="1"/>
          </p:cNvSpPr>
          <p:nvPr>
            <p:ph type="dt" sz="half" idx="2"/>
          </p:nvPr>
        </p:nvSpPr>
        <p:spPr>
          <a:xfrm>
            <a:off x="838200" y="6356350"/>
            <a:ext cx="1017494"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2019-05-08</a:t>
            </a:r>
          </a:p>
        </p:txBody>
      </p:sp>
      <p:sp>
        <p:nvSpPr>
          <p:cNvPr id="5" name="Footer Placeholder 4">
            <a:extLst>
              <a:ext uri="{FF2B5EF4-FFF2-40B4-BE49-F238E27FC236}">
                <a16:creationId xmlns:a16="http://schemas.microsoft.com/office/drawing/2014/main" id="{49067069-507D-7A43-BF33-6D924D3813D5}"/>
              </a:ext>
            </a:extLst>
          </p:cNvPr>
          <p:cNvSpPr>
            <a:spLocks noGrp="1"/>
          </p:cNvSpPr>
          <p:nvPr>
            <p:ph type="ftr" sz="quarter" idx="3"/>
          </p:nvPr>
        </p:nvSpPr>
        <p:spPr>
          <a:xfrm>
            <a:off x="1878896" y="6356350"/>
            <a:ext cx="85477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85CF8862-31A2-1F44-A420-E54859CA47AF}"/>
              </a:ext>
            </a:extLst>
          </p:cNvPr>
          <p:cNvSpPr>
            <a:spLocks noGrp="1"/>
          </p:cNvSpPr>
          <p:nvPr>
            <p:ph type="sldNum" sz="quarter" idx="4"/>
          </p:nvPr>
        </p:nvSpPr>
        <p:spPr>
          <a:xfrm>
            <a:off x="10426636" y="6356350"/>
            <a:ext cx="9107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E4F76-4196-C846-8BA3-26E4FCA6FDA6}" type="slidenum">
              <a:rPr lang="en-US" smtClean="0"/>
              <a:t>‹#›</a:t>
            </a:fld>
            <a:endParaRPr lang="en-US"/>
          </a:p>
        </p:txBody>
      </p:sp>
      <p:pic>
        <p:nvPicPr>
          <p:cNvPr id="10" name="Grafik 115">
            <a:extLst>
              <a:ext uri="{FF2B5EF4-FFF2-40B4-BE49-F238E27FC236}">
                <a16:creationId xmlns:a16="http://schemas.microsoft.com/office/drawing/2014/main" id="{CAA09FDB-0426-BF4F-A5D5-4749EC3794E2}"/>
              </a:ext>
            </a:extLst>
          </p:cNvPr>
          <p:cNvPicPr>
            <a:picLocks noChangeAspect="1"/>
          </p:cNvPicPr>
          <p:nvPr/>
        </p:nvPicPr>
        <p:blipFill>
          <a:blip r:embed="rId15" cstate="print">
            <a:alphaModFix amt="10000"/>
            <a:extLst>
              <a:ext uri="{28A0092B-C50C-407E-A947-70E740481C1C}">
                <a14:useLocalDpi xmlns:a14="http://schemas.microsoft.com/office/drawing/2010/main"/>
              </a:ext>
            </a:extLst>
          </a:blip>
          <a:stretch>
            <a:fillRect/>
          </a:stretch>
        </p:blipFill>
        <p:spPr>
          <a:xfrm>
            <a:off x="9940066" y="500826"/>
            <a:ext cx="1549101" cy="617155"/>
          </a:xfrm>
          <a:prstGeom prst="rect">
            <a:avLst/>
          </a:prstGeom>
        </p:spPr>
      </p:pic>
    </p:spTree>
    <p:extLst>
      <p:ext uri="{BB962C8B-B14F-4D97-AF65-F5344CB8AC3E}">
        <p14:creationId xmlns:p14="http://schemas.microsoft.com/office/powerpoint/2010/main" val="12107726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BC1FC-3178-C84C-9347-CD1C926567AF}"/>
              </a:ext>
            </a:extLst>
          </p:cNvPr>
          <p:cNvSpPr>
            <a:spLocks noGrp="1"/>
          </p:cNvSpPr>
          <p:nvPr>
            <p:ph type="ctrTitle"/>
          </p:nvPr>
        </p:nvSpPr>
        <p:spPr>
          <a:xfrm>
            <a:off x="377370" y="699247"/>
            <a:ext cx="11131757" cy="1586753"/>
          </a:xfrm>
        </p:spPr>
        <p:txBody>
          <a:bodyPr>
            <a:normAutofit fontScale="90000"/>
          </a:bodyPr>
          <a:lstStyle/>
          <a:p>
            <a:r>
              <a:rPr lang="en-US" dirty="0"/>
              <a:t>Managing sleep with a</a:t>
            </a:r>
            <a:br>
              <a:rPr lang="en-US" dirty="0"/>
            </a:br>
            <a:r>
              <a:rPr lang="en-US" dirty="0"/>
              <a:t>resilient infrastructure</a:t>
            </a:r>
          </a:p>
        </p:txBody>
      </p:sp>
      <p:sp>
        <p:nvSpPr>
          <p:cNvPr id="3" name="Subtitle 2">
            <a:extLst>
              <a:ext uri="{FF2B5EF4-FFF2-40B4-BE49-F238E27FC236}">
                <a16:creationId xmlns:a16="http://schemas.microsoft.com/office/drawing/2014/main" id="{3A9CE78E-35DD-CE45-81B9-8AC4BAB1A846}"/>
              </a:ext>
            </a:extLst>
          </p:cNvPr>
          <p:cNvSpPr>
            <a:spLocks noGrp="1"/>
          </p:cNvSpPr>
          <p:nvPr>
            <p:ph type="subTitle" idx="1"/>
          </p:nvPr>
        </p:nvSpPr>
        <p:spPr>
          <a:xfrm>
            <a:off x="838200" y="5697222"/>
            <a:ext cx="10670927" cy="877749"/>
          </a:xfrm>
        </p:spPr>
        <p:txBody>
          <a:bodyPr>
            <a:normAutofit/>
          </a:bodyPr>
          <a:lstStyle/>
          <a:p>
            <a:r>
              <a:rPr lang="en-US" dirty="0"/>
              <a:t>Jeroen Massar &lt;</a:t>
            </a:r>
            <a:r>
              <a:rPr lang="en-US" dirty="0" err="1"/>
              <a:t>jeroen.massar@qlgroup.ch</a:t>
            </a:r>
            <a:r>
              <a:rPr lang="en-US" dirty="0"/>
              <a:t>&gt;</a:t>
            </a:r>
          </a:p>
          <a:p>
            <a:endParaRPr lang="en-US" dirty="0"/>
          </a:p>
        </p:txBody>
      </p:sp>
      <p:sp>
        <p:nvSpPr>
          <p:cNvPr id="4" name="TextBox 3">
            <a:extLst>
              <a:ext uri="{FF2B5EF4-FFF2-40B4-BE49-F238E27FC236}">
                <a16:creationId xmlns:a16="http://schemas.microsoft.com/office/drawing/2014/main" id="{A7200844-96DA-4C46-AA9D-70274A5A3443}"/>
              </a:ext>
            </a:extLst>
          </p:cNvPr>
          <p:cNvSpPr txBox="1"/>
          <p:nvPr/>
        </p:nvSpPr>
        <p:spPr>
          <a:xfrm>
            <a:off x="377370" y="2386693"/>
            <a:ext cx="8841058" cy="369332"/>
          </a:xfrm>
          <a:prstGeom prst="rect">
            <a:avLst/>
          </a:prstGeom>
          <a:noFill/>
        </p:spPr>
        <p:txBody>
          <a:bodyPr wrap="square" rtlCol="0">
            <a:spAutoFit/>
          </a:bodyPr>
          <a:lstStyle/>
          <a:p>
            <a:r>
              <a:rPr lang="en-US" dirty="0">
                <a:solidFill>
                  <a:schemeClr val="bg1"/>
                </a:solidFill>
              </a:rPr>
              <a:t>DNS Recursive and </a:t>
            </a:r>
            <a:r>
              <a:rPr lang="en-US" dirty="0" err="1">
                <a:solidFill>
                  <a:schemeClr val="bg1"/>
                </a:solidFill>
              </a:rPr>
              <a:t>Authoritive</a:t>
            </a:r>
            <a:r>
              <a:rPr lang="en-US" dirty="0">
                <a:solidFill>
                  <a:schemeClr val="bg1"/>
                </a:solidFill>
              </a:rPr>
              <a:t> and how to deploy them all: introducing </a:t>
            </a:r>
            <a:r>
              <a:rPr lang="en-US" dirty="0" err="1">
                <a:solidFill>
                  <a:schemeClr val="bg1"/>
                </a:solidFill>
              </a:rPr>
              <a:t>Ramc</a:t>
            </a:r>
            <a:endParaRPr lang="en-US" dirty="0">
              <a:solidFill>
                <a:schemeClr val="bg1"/>
              </a:solidFill>
            </a:endParaRPr>
          </a:p>
        </p:txBody>
      </p:sp>
    </p:spTree>
    <p:extLst>
      <p:ext uri="{BB962C8B-B14F-4D97-AF65-F5344CB8AC3E}">
        <p14:creationId xmlns:p14="http://schemas.microsoft.com/office/powerpoint/2010/main" val="2722767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FEBDA-701A-F04F-8C01-D0901955A4EB}"/>
              </a:ext>
            </a:extLst>
          </p:cNvPr>
          <p:cNvSpPr>
            <a:spLocks noGrp="1"/>
          </p:cNvSpPr>
          <p:nvPr>
            <p:ph type="title"/>
          </p:nvPr>
        </p:nvSpPr>
        <p:spPr/>
        <p:txBody>
          <a:bodyPr/>
          <a:lstStyle/>
          <a:p>
            <a:r>
              <a:rPr lang="en-US" dirty="0"/>
              <a:t>Git all the configs!</a:t>
            </a:r>
          </a:p>
        </p:txBody>
      </p:sp>
      <p:sp>
        <p:nvSpPr>
          <p:cNvPr id="3" name="Content Placeholder 2">
            <a:extLst>
              <a:ext uri="{FF2B5EF4-FFF2-40B4-BE49-F238E27FC236}">
                <a16:creationId xmlns:a16="http://schemas.microsoft.com/office/drawing/2014/main" id="{41A91982-784A-3940-9B6D-C5BEC93E504D}"/>
              </a:ext>
            </a:extLst>
          </p:cNvPr>
          <p:cNvSpPr>
            <a:spLocks noGrp="1"/>
          </p:cNvSpPr>
          <p:nvPr>
            <p:ph idx="1"/>
          </p:nvPr>
        </p:nvSpPr>
        <p:spPr/>
        <p:txBody>
          <a:bodyPr/>
          <a:lstStyle/>
          <a:p>
            <a:r>
              <a:rPr lang="en-US" dirty="0">
                <a:sym typeface="Wingdings" pitchFamily="2" charset="2"/>
              </a:rPr>
              <a:t>Keep configuration (recipes) in Git:</a:t>
            </a:r>
          </a:p>
          <a:p>
            <a:pPr lvl="1"/>
            <a:r>
              <a:rPr lang="en-US" dirty="0">
                <a:sym typeface="Wingdings" pitchFamily="2" charset="2"/>
              </a:rPr>
              <a:t>know what changed, when and by whom</a:t>
            </a:r>
          </a:p>
          <a:p>
            <a:r>
              <a:rPr lang="en-US" dirty="0">
                <a:sym typeface="Wingdings" pitchFamily="2" charset="2"/>
              </a:rPr>
              <a:t>Let a tool push out configs to the devices (be that routers or servers, physical hardware or virtual machines)</a:t>
            </a:r>
          </a:p>
          <a:p>
            <a:r>
              <a:rPr lang="en-US" dirty="0"/>
              <a:t>Store/backup your router config (dumps) in git, so one can compare them (</a:t>
            </a:r>
            <a:r>
              <a:rPr lang="en-US" sz="1800" dirty="0"/>
              <a:t>read: new variant of rancid</a:t>
            </a:r>
            <a:r>
              <a:rPr lang="en-US" dirty="0">
                <a:sym typeface="Wingdings" pitchFamily="2" charset="2"/>
              </a:rPr>
              <a:t>)</a:t>
            </a:r>
          </a:p>
          <a:p>
            <a:r>
              <a:rPr lang="en-US" dirty="0">
                <a:sym typeface="Wingdings" pitchFamily="2" charset="2"/>
              </a:rPr>
              <a:t>Before pushing new config, verify that nobody changed the server</a:t>
            </a:r>
          </a:p>
          <a:p>
            <a:pPr lvl="1"/>
            <a:r>
              <a:rPr lang="en-US" dirty="0">
                <a:sym typeface="Wingdings" pitchFamily="2" charset="2"/>
              </a:rPr>
              <a:t>Can also do this routinely to see if an adversary changed something and thus detect these issues</a:t>
            </a:r>
            <a:r>
              <a:rPr lang="en-US" sz="1200" dirty="0">
                <a:sym typeface="Wingdings" pitchFamily="2" charset="2"/>
              </a:rPr>
              <a:t> (not all adversaries are internal ;) )</a:t>
            </a:r>
            <a:endParaRPr lang="en-US" dirty="0"/>
          </a:p>
          <a:p>
            <a:endParaRPr lang="en-US" dirty="0"/>
          </a:p>
        </p:txBody>
      </p:sp>
      <p:sp>
        <p:nvSpPr>
          <p:cNvPr id="4" name="Date Placeholder 3">
            <a:extLst>
              <a:ext uri="{FF2B5EF4-FFF2-40B4-BE49-F238E27FC236}">
                <a16:creationId xmlns:a16="http://schemas.microsoft.com/office/drawing/2014/main" id="{FC893577-7BB6-A640-954A-482C053440B1}"/>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BD1D3785-88DB-DD45-B4AA-3029B206455D}"/>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5216BB78-C6D5-BE4E-BB90-3CFF12AAE932}"/>
              </a:ext>
            </a:extLst>
          </p:cNvPr>
          <p:cNvSpPr>
            <a:spLocks noGrp="1"/>
          </p:cNvSpPr>
          <p:nvPr>
            <p:ph type="sldNum" sz="quarter" idx="12"/>
          </p:nvPr>
        </p:nvSpPr>
        <p:spPr/>
        <p:txBody>
          <a:bodyPr/>
          <a:lstStyle/>
          <a:p>
            <a:fld id="{7BDE4F76-4196-C846-8BA3-26E4FCA6FDA6}" type="slidenum">
              <a:rPr lang="en-US" smtClean="0"/>
              <a:t>10</a:t>
            </a:fld>
            <a:endParaRPr lang="en-US"/>
          </a:p>
        </p:txBody>
      </p:sp>
    </p:spTree>
    <p:extLst>
      <p:ext uri="{BB962C8B-B14F-4D97-AF65-F5344CB8AC3E}">
        <p14:creationId xmlns:p14="http://schemas.microsoft.com/office/powerpoint/2010/main" val="2062751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F25C0-A5CB-5746-A31D-0FCB9FE134FF}"/>
              </a:ext>
            </a:extLst>
          </p:cNvPr>
          <p:cNvSpPr>
            <a:spLocks noGrp="1"/>
          </p:cNvSpPr>
          <p:nvPr>
            <p:ph type="title"/>
          </p:nvPr>
        </p:nvSpPr>
        <p:spPr/>
        <p:txBody>
          <a:bodyPr/>
          <a:lstStyle/>
          <a:p>
            <a:r>
              <a:rPr lang="en-US" dirty="0"/>
              <a:t>RAMC: A language for configuration</a:t>
            </a:r>
          </a:p>
        </p:txBody>
      </p:sp>
      <p:sp>
        <p:nvSpPr>
          <p:cNvPr id="3" name="Content Placeholder 2">
            <a:extLst>
              <a:ext uri="{FF2B5EF4-FFF2-40B4-BE49-F238E27FC236}">
                <a16:creationId xmlns:a16="http://schemas.microsoft.com/office/drawing/2014/main" id="{D100D682-2064-2A48-8E15-1F6931DC8424}"/>
              </a:ext>
            </a:extLst>
          </p:cNvPr>
          <p:cNvSpPr>
            <a:spLocks noGrp="1"/>
          </p:cNvSpPr>
          <p:nvPr>
            <p:ph idx="1"/>
          </p:nvPr>
        </p:nvSpPr>
        <p:spPr/>
        <p:txBody>
          <a:bodyPr/>
          <a:lstStyle/>
          <a:p>
            <a:r>
              <a:rPr lang="en-US" dirty="0"/>
              <a:t>RAMC is written in Go, but sysadmins/sysops/</a:t>
            </a:r>
            <a:r>
              <a:rPr lang="en-US" dirty="0" err="1"/>
              <a:t>netops</a:t>
            </a:r>
            <a:r>
              <a:rPr lang="en-US" dirty="0"/>
              <a:t> </a:t>
            </a:r>
            <a:r>
              <a:rPr lang="en-US" dirty="0" err="1"/>
              <a:t>etc</a:t>
            </a:r>
            <a:r>
              <a:rPr lang="en-US" dirty="0"/>
              <a:t> are typically scripters, not true programmers</a:t>
            </a:r>
          </a:p>
          <a:p>
            <a:r>
              <a:rPr lang="en-US" dirty="0"/>
              <a:t>We have thus defined a simple ‘language’ that can use ‘includes’ to include snippets from other pieces and thus easily ‘built upon’ other snippets.</a:t>
            </a:r>
            <a:r>
              <a:rPr lang="en-US" sz="1600" dirty="0"/>
              <a:t> (Docker does a similar thing, but misses many features)</a:t>
            </a:r>
            <a:endParaRPr lang="en-US" dirty="0"/>
          </a:p>
        </p:txBody>
      </p:sp>
      <p:sp>
        <p:nvSpPr>
          <p:cNvPr id="4" name="Date Placeholder 3">
            <a:extLst>
              <a:ext uri="{FF2B5EF4-FFF2-40B4-BE49-F238E27FC236}">
                <a16:creationId xmlns:a16="http://schemas.microsoft.com/office/drawing/2014/main" id="{5C904E7F-354B-8B48-90BA-3A93893AF7A1}"/>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D4CFA879-9FFB-2D4B-902D-38524366C48D}"/>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5EB85E19-4FD0-7647-BBAA-F8E6894C2715}"/>
              </a:ext>
            </a:extLst>
          </p:cNvPr>
          <p:cNvSpPr>
            <a:spLocks noGrp="1"/>
          </p:cNvSpPr>
          <p:nvPr>
            <p:ph type="sldNum" sz="quarter" idx="12"/>
          </p:nvPr>
        </p:nvSpPr>
        <p:spPr/>
        <p:txBody>
          <a:bodyPr/>
          <a:lstStyle/>
          <a:p>
            <a:fld id="{7BDE4F76-4196-C846-8BA3-26E4FCA6FDA6}" type="slidenum">
              <a:rPr lang="en-US" smtClean="0"/>
              <a:t>11</a:t>
            </a:fld>
            <a:endParaRPr lang="en-US"/>
          </a:p>
        </p:txBody>
      </p:sp>
    </p:spTree>
    <p:extLst>
      <p:ext uri="{BB962C8B-B14F-4D97-AF65-F5344CB8AC3E}">
        <p14:creationId xmlns:p14="http://schemas.microsoft.com/office/powerpoint/2010/main" val="3008925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5A27B-C28C-A548-9E95-F817358939C8}"/>
              </a:ext>
            </a:extLst>
          </p:cNvPr>
          <p:cNvSpPr>
            <a:spLocks noGrp="1"/>
          </p:cNvSpPr>
          <p:nvPr>
            <p:ph type="title"/>
          </p:nvPr>
        </p:nvSpPr>
        <p:spPr/>
        <p:txBody>
          <a:bodyPr>
            <a:normAutofit fontScale="90000"/>
          </a:bodyPr>
          <a:lstStyle/>
          <a:p>
            <a:r>
              <a:rPr lang="en-US" dirty="0" err="1">
                <a:solidFill>
                  <a:schemeClr val="tx1"/>
                </a:solidFill>
              </a:rPr>
              <a:t>test.example.com.ramc</a:t>
            </a:r>
            <a:br>
              <a:rPr lang="en-US" dirty="0"/>
            </a:br>
            <a:endParaRPr lang="en-US" dirty="0"/>
          </a:p>
        </p:txBody>
      </p:sp>
      <p:sp>
        <p:nvSpPr>
          <p:cNvPr id="3" name="Content Placeholder 2">
            <a:extLst>
              <a:ext uri="{FF2B5EF4-FFF2-40B4-BE49-F238E27FC236}">
                <a16:creationId xmlns:a16="http://schemas.microsoft.com/office/drawing/2014/main" id="{48F6201B-BCF5-1140-9D31-93DF17C976B9}"/>
              </a:ext>
            </a:extLst>
          </p:cNvPr>
          <p:cNvSpPr>
            <a:spLocks noGrp="1"/>
          </p:cNvSpPr>
          <p:nvPr>
            <p:ph idx="1"/>
          </p:nvPr>
        </p:nvSpPr>
        <p:spPr/>
        <p:txBody>
          <a:bodyPr>
            <a:normAutofit fontScale="92500" lnSpcReduction="20000"/>
          </a:bodyPr>
          <a:lstStyle/>
          <a:p>
            <a:pPr marL="0" indent="0">
              <a:buNone/>
            </a:pPr>
            <a:r>
              <a:rPr lang="en-US" dirty="0">
                <a:latin typeface="Consolas" panose="020B0609020204030204" pitchFamily="49" charset="0"/>
                <a:cs typeface="Consolas" panose="020B0609020204030204" pitchFamily="49" charset="0"/>
              </a:rPr>
              <a:t># Variables</a:t>
            </a:r>
          </a:p>
          <a:p>
            <a:pPr marL="0" indent="0">
              <a:buNone/>
            </a:pPr>
            <a:r>
              <a:rPr lang="en-US" dirty="0" err="1">
                <a:latin typeface="Consolas" panose="020B0609020204030204" pitchFamily="49" charset="0"/>
                <a:cs typeface="Consolas" panose="020B0609020204030204" pitchFamily="49" charset="0"/>
              </a:rPr>
              <a:t>var</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host.name</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test.example.com</a:t>
            </a:r>
            <a:endParaRPr lang="en-US" dirty="0">
              <a:latin typeface="Consolas" panose="020B0609020204030204" pitchFamily="49" charset="0"/>
              <a:cs typeface="Consolas" panose="020B0609020204030204" pitchFamily="49" charset="0"/>
            </a:endParaRPr>
          </a:p>
          <a:p>
            <a:pPr marL="0" indent="0">
              <a:buNone/>
            </a:pPr>
            <a:r>
              <a:rPr lang="en-US" dirty="0" err="1">
                <a:latin typeface="Consolas" panose="020B0609020204030204" pitchFamily="49" charset="0"/>
                <a:cs typeface="Consolas" panose="020B0609020204030204" pitchFamily="49" charset="0"/>
              </a:rPr>
              <a:t>var</a:t>
            </a:r>
            <a:r>
              <a:rPr lang="en-US" dirty="0">
                <a:latin typeface="Consolas" panose="020B0609020204030204" pitchFamily="49" charset="0"/>
                <a:cs typeface="Consolas" panose="020B0609020204030204" pitchFamily="49" charset="0"/>
              </a:rPr>
              <a:t> host.ipv4_addr 192.0.2.2</a:t>
            </a:r>
          </a:p>
          <a:p>
            <a:pPr marL="0" indent="0">
              <a:buNone/>
            </a:pPr>
            <a:r>
              <a:rPr lang="en-US" dirty="0" err="1">
                <a:latin typeface="Consolas" panose="020B0609020204030204" pitchFamily="49" charset="0"/>
                <a:cs typeface="Consolas" panose="020B0609020204030204" pitchFamily="49" charset="0"/>
              </a:rPr>
              <a:t>var</a:t>
            </a:r>
            <a:r>
              <a:rPr lang="en-US" dirty="0">
                <a:latin typeface="Consolas" panose="020B0609020204030204" pitchFamily="49" charset="0"/>
                <a:cs typeface="Consolas" panose="020B0609020204030204" pitchFamily="49" charset="0"/>
              </a:rPr>
              <a:t> host.ipv6_addr 2001:db8::2</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Includes</a:t>
            </a:r>
          </a:p>
          <a:p>
            <a:pPr marL="0" indent="0">
              <a:buNone/>
            </a:pPr>
            <a:r>
              <a:rPr lang="en-US" dirty="0">
                <a:latin typeface="Consolas" panose="020B0609020204030204" pitchFamily="49" charset="0"/>
                <a:cs typeface="Consolas" panose="020B0609020204030204" pitchFamily="49" charset="0"/>
              </a:rPr>
              <a:t>include roles/</a:t>
            </a:r>
            <a:r>
              <a:rPr lang="en-US" dirty="0" err="1">
                <a:latin typeface="Consolas" panose="020B0609020204030204" pitchFamily="49" charset="0"/>
                <a:cs typeface="Consolas" panose="020B0609020204030204" pitchFamily="49" charset="0"/>
              </a:rPr>
              <a:t>network_standard</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include roles/default</a:t>
            </a:r>
          </a:p>
          <a:p>
            <a:pPr marL="0" indent="0">
              <a:buNone/>
            </a:pPr>
            <a:r>
              <a:rPr lang="en-US" dirty="0">
                <a:latin typeface="Consolas" panose="020B0609020204030204" pitchFamily="49" charset="0"/>
                <a:cs typeface="Consolas" panose="020B0609020204030204" pitchFamily="49" charset="0"/>
              </a:rPr>
              <a:t>include roles/</a:t>
            </a:r>
            <a:r>
              <a:rPr lang="en-US" dirty="0" err="1">
                <a:latin typeface="Consolas" panose="020B0609020204030204" pitchFamily="49" charset="0"/>
                <a:cs typeface="Consolas" panose="020B0609020204030204" pitchFamily="49" charset="0"/>
              </a:rPr>
              <a:t>ntp_client</a:t>
            </a: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include roles/</a:t>
            </a:r>
            <a:r>
              <a:rPr lang="en-US" dirty="0" err="1">
                <a:latin typeface="Consolas" panose="020B0609020204030204" pitchFamily="49" charset="0"/>
                <a:cs typeface="Consolas" panose="020B0609020204030204" pitchFamily="49" charset="0"/>
              </a:rPr>
              <a:t>nginx</a:t>
            </a:r>
            <a:endParaRPr lang="en-US" dirty="0">
              <a:latin typeface="Consolas" panose="020B0609020204030204" pitchFamily="49" charset="0"/>
              <a:cs typeface="Consolas" panose="020B0609020204030204" pitchFamily="49" charset="0"/>
            </a:endParaRPr>
          </a:p>
        </p:txBody>
      </p:sp>
      <p:sp>
        <p:nvSpPr>
          <p:cNvPr id="4" name="Date Placeholder 3">
            <a:extLst>
              <a:ext uri="{FF2B5EF4-FFF2-40B4-BE49-F238E27FC236}">
                <a16:creationId xmlns:a16="http://schemas.microsoft.com/office/drawing/2014/main" id="{20297639-026D-1F4A-8A1F-E8540ACB1365}"/>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33FD7033-B270-A348-AFAF-4D9BC743A10C}"/>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33F7DA23-E8A4-714E-B681-CA958877973D}"/>
              </a:ext>
            </a:extLst>
          </p:cNvPr>
          <p:cNvSpPr>
            <a:spLocks noGrp="1"/>
          </p:cNvSpPr>
          <p:nvPr>
            <p:ph type="sldNum" sz="quarter" idx="12"/>
          </p:nvPr>
        </p:nvSpPr>
        <p:spPr/>
        <p:txBody>
          <a:bodyPr/>
          <a:lstStyle/>
          <a:p>
            <a:fld id="{7BDE4F76-4196-C846-8BA3-26E4FCA6FDA6}" type="slidenum">
              <a:rPr lang="en-US" smtClean="0"/>
              <a:t>12</a:t>
            </a:fld>
            <a:endParaRPr lang="en-US"/>
          </a:p>
        </p:txBody>
      </p:sp>
    </p:spTree>
    <p:extLst>
      <p:ext uri="{BB962C8B-B14F-4D97-AF65-F5344CB8AC3E}">
        <p14:creationId xmlns:p14="http://schemas.microsoft.com/office/powerpoint/2010/main" val="55699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E8E9D-DBFD-FA4C-93AE-FC41CCF00897}"/>
              </a:ext>
            </a:extLst>
          </p:cNvPr>
          <p:cNvSpPr>
            <a:spLocks noGrp="1"/>
          </p:cNvSpPr>
          <p:nvPr>
            <p:ph type="title"/>
          </p:nvPr>
        </p:nvSpPr>
        <p:spPr/>
        <p:txBody>
          <a:bodyPr/>
          <a:lstStyle/>
          <a:p>
            <a:r>
              <a:rPr lang="en-US" dirty="0"/>
              <a:t>Package installs &amp; configuration</a:t>
            </a:r>
          </a:p>
        </p:txBody>
      </p:sp>
      <p:sp>
        <p:nvSpPr>
          <p:cNvPr id="3" name="Content Placeholder 2">
            <a:extLst>
              <a:ext uri="{FF2B5EF4-FFF2-40B4-BE49-F238E27FC236}">
                <a16:creationId xmlns:a16="http://schemas.microsoft.com/office/drawing/2014/main" id="{F4E904AC-E192-2544-93AD-BFA807EA037F}"/>
              </a:ext>
            </a:extLst>
          </p:cNvPr>
          <p:cNvSpPr>
            <a:spLocks noGrp="1"/>
          </p:cNvSpPr>
          <p:nvPr>
            <p:ph idx="1"/>
          </p:nvPr>
        </p:nvSpPr>
        <p:spPr/>
        <p:txBody>
          <a:bodyPr/>
          <a:lstStyle/>
          <a:p>
            <a:pPr marL="0" indent="0">
              <a:buNone/>
            </a:pPr>
            <a:r>
              <a:rPr lang="en-US" dirty="0">
                <a:latin typeface="Consolas" panose="020B0609020204030204" pitchFamily="49" charset="0"/>
                <a:cs typeface="Consolas" panose="020B0609020204030204" pitchFamily="49" charset="0"/>
              </a:rPr>
              <a:t># Install the </a:t>
            </a:r>
            <a:r>
              <a:rPr lang="en-US" dirty="0" err="1">
                <a:latin typeface="Consolas" panose="020B0609020204030204" pitchFamily="49" charset="0"/>
                <a:cs typeface="Consolas" panose="020B0609020204030204" pitchFamily="49" charset="0"/>
              </a:rPr>
              <a:t>nginx</a:t>
            </a:r>
            <a:r>
              <a:rPr lang="en-US" dirty="0">
                <a:latin typeface="Consolas" panose="020B0609020204030204" pitchFamily="49" charset="0"/>
                <a:cs typeface="Consolas" panose="020B0609020204030204" pitchFamily="49" charset="0"/>
              </a:rPr>
              <a:t> package</a:t>
            </a:r>
          </a:p>
          <a:p>
            <a:pPr marL="0" indent="0">
              <a:buNone/>
            </a:pPr>
            <a:r>
              <a:rPr lang="en-US" dirty="0" err="1">
                <a:latin typeface="Consolas" panose="020B0609020204030204" pitchFamily="49" charset="0"/>
                <a:cs typeface="Consolas" panose="020B0609020204030204" pitchFamily="49" charset="0"/>
              </a:rPr>
              <a:t>pkg</a:t>
            </a:r>
            <a:r>
              <a:rPr lang="en-US" dirty="0">
                <a:latin typeface="Consolas" panose="020B0609020204030204" pitchFamily="49" charset="0"/>
                <a:cs typeface="Consolas" panose="020B0609020204030204" pitchFamily="49" charset="0"/>
              </a:rPr>
              <a:t> install </a:t>
            </a:r>
            <a:r>
              <a:rPr lang="en-US" dirty="0" err="1">
                <a:latin typeface="Consolas" panose="020B0609020204030204" pitchFamily="49" charset="0"/>
                <a:cs typeface="Consolas" panose="020B0609020204030204" pitchFamily="49" charset="0"/>
              </a:rPr>
              <a:t>nginx</a:t>
            </a:r>
            <a:endParaRPr lang="en-US" dirty="0">
              <a:latin typeface="Consolas" panose="020B0609020204030204" pitchFamily="49" charset="0"/>
              <a:cs typeface="Consolas" panose="020B0609020204030204" pitchFamily="49" charset="0"/>
            </a:endParaRP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Copy a file (the destination is the 'live' directory for that host)</a:t>
            </a:r>
          </a:p>
          <a:p>
            <a:pPr marL="0" indent="0">
              <a:buNone/>
            </a:pPr>
            <a:r>
              <a:rPr lang="en-US" dirty="0">
                <a:latin typeface="Consolas" panose="020B0609020204030204" pitchFamily="49" charset="0"/>
                <a:cs typeface="Consolas" panose="020B0609020204030204" pitchFamily="49" charset="0"/>
              </a:rPr>
              <a:t>file copy -R --</a:t>
            </a:r>
            <a:r>
              <a:rPr lang="en-US" dirty="0" err="1">
                <a:latin typeface="Consolas" panose="020B0609020204030204" pitchFamily="49" charset="0"/>
                <a:cs typeface="Consolas" panose="020B0609020204030204" pitchFamily="49" charset="0"/>
              </a:rPr>
              <a:t>chown</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root:root</a:t>
            </a:r>
            <a:r>
              <a:rPr lang="en-US" dirty="0">
                <a:latin typeface="Consolas" panose="020B0609020204030204" pitchFamily="49" charset="0"/>
                <a:cs typeface="Consolas" panose="020B0609020204030204" pitchFamily="49" charset="0"/>
              </a:rPr>
              <a:t> files/ /</a:t>
            </a:r>
          </a:p>
        </p:txBody>
      </p:sp>
      <p:sp>
        <p:nvSpPr>
          <p:cNvPr id="4" name="Date Placeholder 3">
            <a:extLst>
              <a:ext uri="{FF2B5EF4-FFF2-40B4-BE49-F238E27FC236}">
                <a16:creationId xmlns:a16="http://schemas.microsoft.com/office/drawing/2014/main" id="{425CF5DA-D021-5D4C-922A-083F372B0E00}"/>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15BEB5C2-D2F5-0344-9020-2670248CE2F5}"/>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13DC16E5-6D02-B34A-A054-86CFCB1F1645}"/>
              </a:ext>
            </a:extLst>
          </p:cNvPr>
          <p:cNvSpPr>
            <a:spLocks noGrp="1"/>
          </p:cNvSpPr>
          <p:nvPr>
            <p:ph type="sldNum" sz="quarter" idx="12"/>
          </p:nvPr>
        </p:nvSpPr>
        <p:spPr/>
        <p:txBody>
          <a:bodyPr/>
          <a:lstStyle/>
          <a:p>
            <a:fld id="{7BDE4F76-4196-C846-8BA3-26E4FCA6FDA6}" type="slidenum">
              <a:rPr lang="en-US" smtClean="0"/>
              <a:t>13</a:t>
            </a:fld>
            <a:endParaRPr lang="en-US"/>
          </a:p>
        </p:txBody>
      </p:sp>
    </p:spTree>
    <p:extLst>
      <p:ext uri="{BB962C8B-B14F-4D97-AF65-F5344CB8AC3E}">
        <p14:creationId xmlns:p14="http://schemas.microsoft.com/office/powerpoint/2010/main" val="2674131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F61CF-1074-7946-B70A-2B2890BDFEFA}"/>
              </a:ext>
            </a:extLst>
          </p:cNvPr>
          <p:cNvSpPr>
            <a:spLocks noGrp="1"/>
          </p:cNvSpPr>
          <p:nvPr>
            <p:ph type="title"/>
          </p:nvPr>
        </p:nvSpPr>
        <p:spPr/>
        <p:txBody>
          <a:bodyPr/>
          <a:lstStyle/>
          <a:p>
            <a:r>
              <a:rPr lang="en-US" dirty="0"/>
              <a:t>File Templates</a:t>
            </a:r>
          </a:p>
        </p:txBody>
      </p:sp>
      <p:sp>
        <p:nvSpPr>
          <p:cNvPr id="3" name="Content Placeholder 2">
            <a:extLst>
              <a:ext uri="{FF2B5EF4-FFF2-40B4-BE49-F238E27FC236}">
                <a16:creationId xmlns:a16="http://schemas.microsoft.com/office/drawing/2014/main" id="{49CB5207-33F9-7146-873E-05F24DC1D957}"/>
              </a:ext>
            </a:extLst>
          </p:cNvPr>
          <p:cNvSpPr>
            <a:spLocks noGrp="1"/>
          </p:cNvSpPr>
          <p:nvPr>
            <p:ph idx="1"/>
          </p:nvPr>
        </p:nvSpPr>
        <p:spPr/>
        <p:txBody>
          <a:bodyPr>
            <a:normAutofit/>
          </a:bodyPr>
          <a:lstStyle/>
          <a:p>
            <a:r>
              <a:rPr lang="en-US" dirty="0"/>
              <a:t>The file.* commands understand that if a filename ends in *.</a:t>
            </a:r>
            <a:r>
              <a:rPr lang="en-US" dirty="0" err="1"/>
              <a:t>tmpl</a:t>
            </a:r>
            <a:r>
              <a:rPr lang="en-US" dirty="0"/>
              <a:t> that that is a Golang based template (and thus can include code).</a:t>
            </a:r>
          </a:p>
          <a:p>
            <a:r>
              <a:rPr lang="en-US" dirty="0"/>
              <a:t>The template is applied before copying, replacing values and calling functions where needed.</a:t>
            </a:r>
          </a:p>
          <a:p>
            <a:r>
              <a:rPr lang="en-US" dirty="0"/>
              <a:t>After the copy and execution of the template the .</a:t>
            </a:r>
            <a:r>
              <a:rPr lang="en-US" dirty="0" err="1"/>
              <a:t>tmpl</a:t>
            </a:r>
            <a:r>
              <a:rPr lang="en-US" dirty="0"/>
              <a:t> extension is removed.</a:t>
            </a:r>
          </a:p>
          <a:p>
            <a:r>
              <a:rPr lang="en-US" dirty="0"/>
              <a:t>One can also avoid executing a template by providing the option --verbatim.</a:t>
            </a:r>
          </a:p>
        </p:txBody>
      </p:sp>
      <p:sp>
        <p:nvSpPr>
          <p:cNvPr id="4" name="Date Placeholder 3">
            <a:extLst>
              <a:ext uri="{FF2B5EF4-FFF2-40B4-BE49-F238E27FC236}">
                <a16:creationId xmlns:a16="http://schemas.microsoft.com/office/drawing/2014/main" id="{A6A26E59-3F3E-C649-8C60-8CEBF587EF53}"/>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98B13AC8-A114-244E-AE51-F75E7175FCE0}"/>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15546DDC-062B-E44B-AE37-F221BA2101CB}"/>
              </a:ext>
            </a:extLst>
          </p:cNvPr>
          <p:cNvSpPr>
            <a:spLocks noGrp="1"/>
          </p:cNvSpPr>
          <p:nvPr>
            <p:ph type="sldNum" sz="quarter" idx="12"/>
          </p:nvPr>
        </p:nvSpPr>
        <p:spPr/>
        <p:txBody>
          <a:bodyPr/>
          <a:lstStyle/>
          <a:p>
            <a:fld id="{7BDE4F76-4196-C846-8BA3-26E4FCA6FDA6}" type="slidenum">
              <a:rPr lang="en-US" smtClean="0"/>
              <a:t>14</a:t>
            </a:fld>
            <a:endParaRPr lang="en-US"/>
          </a:p>
        </p:txBody>
      </p:sp>
    </p:spTree>
    <p:extLst>
      <p:ext uri="{BB962C8B-B14F-4D97-AF65-F5344CB8AC3E}">
        <p14:creationId xmlns:p14="http://schemas.microsoft.com/office/powerpoint/2010/main" val="3257018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0D0FE-C8C6-2F4B-8C54-7E7AD524F1F3}"/>
              </a:ext>
            </a:extLst>
          </p:cNvPr>
          <p:cNvSpPr>
            <a:spLocks noGrp="1"/>
          </p:cNvSpPr>
          <p:nvPr>
            <p:ph type="title"/>
          </p:nvPr>
        </p:nvSpPr>
        <p:spPr/>
        <p:txBody>
          <a:bodyPr/>
          <a:lstStyle/>
          <a:p>
            <a:r>
              <a:rPr lang="en-US" dirty="0"/>
              <a:t>Host Reservations</a:t>
            </a:r>
          </a:p>
        </p:txBody>
      </p:sp>
      <p:sp>
        <p:nvSpPr>
          <p:cNvPr id="3" name="Content Placeholder 2">
            <a:extLst>
              <a:ext uri="{FF2B5EF4-FFF2-40B4-BE49-F238E27FC236}">
                <a16:creationId xmlns:a16="http://schemas.microsoft.com/office/drawing/2014/main" id="{16E45EBD-F2E4-0F43-9084-BEB8DA56C467}"/>
              </a:ext>
            </a:extLst>
          </p:cNvPr>
          <p:cNvSpPr>
            <a:spLocks noGrp="1"/>
          </p:cNvSpPr>
          <p:nvPr>
            <p:ph idx="1"/>
          </p:nvPr>
        </p:nvSpPr>
        <p:spPr/>
        <p:txBody>
          <a:bodyPr>
            <a:normAutofit fontScale="47500" lnSpcReduction="20000"/>
          </a:bodyPr>
          <a:lstStyle/>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reserves a few CPU cores (of undefined speed, might add a </a:t>
            </a:r>
            <a:r>
              <a:rPr lang="en-US" dirty="0" err="1">
                <a:latin typeface="Consolas" panose="020B0609020204030204" pitchFamily="49" charset="0"/>
                <a:cs typeface="Consolas" panose="020B0609020204030204" pitchFamily="49" charset="0"/>
              </a:rPr>
              <a:t>Ghz</a:t>
            </a:r>
            <a:r>
              <a:rPr lang="en-US" dirty="0">
                <a:latin typeface="Consolas" panose="020B0609020204030204" pitchFamily="49" charset="0"/>
                <a:cs typeface="Consolas" panose="020B0609020204030204" pitchFamily="49" charset="0"/>
              </a:rPr>
              <a:t> setting later)</a:t>
            </a:r>
          </a:p>
          <a:p>
            <a:pPr marL="0" indent="0">
              <a:buNone/>
            </a:pPr>
            <a:r>
              <a:rPr lang="en-US" dirty="0">
                <a:latin typeface="Consolas" panose="020B0609020204030204" pitchFamily="49" charset="0"/>
                <a:cs typeface="Consolas" panose="020B0609020204030204" pitchFamily="49" charset="0"/>
              </a:rPr>
              <a:t>reserve </a:t>
            </a:r>
            <a:r>
              <a:rPr lang="en-US" dirty="0" err="1">
                <a:latin typeface="Consolas" panose="020B0609020204030204" pitchFamily="49" charset="0"/>
                <a:cs typeface="Consolas" panose="020B0609020204030204" pitchFamily="49" charset="0"/>
              </a:rPr>
              <a:t>cpu</a:t>
            </a:r>
            <a:r>
              <a:rPr lang="en-US" dirty="0">
                <a:latin typeface="Consolas" panose="020B0609020204030204" pitchFamily="49" charset="0"/>
                <a:cs typeface="Consolas" panose="020B0609020204030204" pitchFamily="49" charset="0"/>
              </a:rPr>
              <a:t> 4</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reserves some memory (on top of minimal OS mem)</a:t>
            </a:r>
          </a:p>
          <a:p>
            <a:pPr marL="0" indent="0">
              <a:buNone/>
            </a:pPr>
            <a:r>
              <a:rPr lang="en-US" dirty="0">
                <a:latin typeface="Consolas" panose="020B0609020204030204" pitchFamily="49" charset="0"/>
                <a:cs typeface="Consolas" panose="020B0609020204030204" pitchFamily="49" charset="0"/>
              </a:rPr>
              <a:t>reserve memory 4G</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indicates how much space the application needs (on top of OS) repeat (inside includes) adds to that</a:t>
            </a:r>
          </a:p>
          <a:p>
            <a:pPr marL="0" indent="0">
              <a:buNone/>
            </a:pPr>
            <a:r>
              <a:rPr lang="en-US" dirty="0">
                <a:latin typeface="Consolas" panose="020B0609020204030204" pitchFamily="49" charset="0"/>
                <a:cs typeface="Consolas" panose="020B0609020204030204" pitchFamily="49" charset="0"/>
              </a:rPr>
              <a:t>reserve disk 20G</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indicates expected network traffic in (M) Megabits/sec</a:t>
            </a:r>
          </a:p>
          <a:p>
            <a:pPr marL="0" indent="0">
              <a:buNone/>
            </a:pPr>
            <a:r>
              <a:rPr lang="en-US" dirty="0">
                <a:latin typeface="Consolas" panose="020B0609020204030204" pitchFamily="49" charset="0"/>
                <a:cs typeface="Consolas" panose="020B0609020204030204" pitchFamily="49" charset="0"/>
              </a:rPr>
              <a:t>reserve network 100M</a:t>
            </a:r>
          </a:p>
          <a:p>
            <a:pPr marL="0" indent="0">
              <a:buNone/>
            </a:pPr>
            <a:endParaRPr lang="en-US" dirty="0">
              <a:latin typeface="Consolas" panose="020B0609020204030204" pitchFamily="49" charset="0"/>
              <a:cs typeface="Consolas" panose="020B0609020204030204" pitchFamily="49" charset="0"/>
            </a:endParaRPr>
          </a:p>
          <a:p>
            <a:pPr marL="0" indent="0">
              <a:buNone/>
            </a:pPr>
            <a:r>
              <a:rPr lang="en-US" dirty="0">
                <a:latin typeface="Consolas" panose="020B0609020204030204" pitchFamily="49" charset="0"/>
                <a:cs typeface="Consolas" panose="020B0609020204030204" pitchFamily="49" charset="0"/>
              </a:rPr>
              <a:t># exposes ports to the network, from this firewall rules are build (Docker has a similar thing!)</a:t>
            </a:r>
          </a:p>
          <a:p>
            <a:pPr marL="0" indent="0">
              <a:buNone/>
            </a:pPr>
            <a:r>
              <a:rPr lang="en-US" dirty="0">
                <a:latin typeface="Consolas" panose="020B0609020204030204" pitchFamily="49" charset="0"/>
                <a:cs typeface="Consolas" panose="020B0609020204030204" pitchFamily="49" charset="0"/>
              </a:rPr>
              <a:t>port expose 80 443</a:t>
            </a:r>
          </a:p>
        </p:txBody>
      </p:sp>
      <p:sp>
        <p:nvSpPr>
          <p:cNvPr id="4" name="Date Placeholder 3">
            <a:extLst>
              <a:ext uri="{FF2B5EF4-FFF2-40B4-BE49-F238E27FC236}">
                <a16:creationId xmlns:a16="http://schemas.microsoft.com/office/drawing/2014/main" id="{87BB5EAA-81AC-8F45-9362-12D4B69DE407}"/>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02981362-D981-5E45-90D2-9F16A4B98A81}"/>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4FFAE7D7-67F7-8341-813A-A67142CECF31}"/>
              </a:ext>
            </a:extLst>
          </p:cNvPr>
          <p:cNvSpPr>
            <a:spLocks noGrp="1"/>
          </p:cNvSpPr>
          <p:nvPr>
            <p:ph type="sldNum" sz="quarter" idx="12"/>
          </p:nvPr>
        </p:nvSpPr>
        <p:spPr/>
        <p:txBody>
          <a:bodyPr/>
          <a:lstStyle/>
          <a:p>
            <a:fld id="{7BDE4F76-4196-C846-8BA3-26E4FCA6FDA6}" type="slidenum">
              <a:rPr lang="en-US" smtClean="0"/>
              <a:t>15</a:t>
            </a:fld>
            <a:endParaRPr lang="en-US"/>
          </a:p>
        </p:txBody>
      </p:sp>
    </p:spTree>
    <p:extLst>
      <p:ext uri="{BB962C8B-B14F-4D97-AF65-F5344CB8AC3E}">
        <p14:creationId xmlns:p14="http://schemas.microsoft.com/office/powerpoint/2010/main" val="2024425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BDCFC-2669-C846-A4ED-EDCD20C82DB0}"/>
              </a:ext>
            </a:extLst>
          </p:cNvPr>
          <p:cNvSpPr>
            <a:spLocks noGrp="1"/>
          </p:cNvSpPr>
          <p:nvPr>
            <p:ph type="title"/>
          </p:nvPr>
        </p:nvSpPr>
        <p:spPr/>
        <p:txBody>
          <a:bodyPr/>
          <a:lstStyle/>
          <a:p>
            <a:r>
              <a:rPr lang="en-US" dirty="0"/>
              <a:t>What </a:t>
            </a:r>
            <a:r>
              <a:rPr lang="en-US" dirty="0" err="1"/>
              <a:t>Ramc</a:t>
            </a:r>
            <a:r>
              <a:rPr lang="en-US" dirty="0"/>
              <a:t> does for us</a:t>
            </a:r>
          </a:p>
        </p:txBody>
      </p:sp>
      <p:sp>
        <p:nvSpPr>
          <p:cNvPr id="3" name="Content Placeholder 2">
            <a:extLst>
              <a:ext uri="{FF2B5EF4-FFF2-40B4-BE49-F238E27FC236}">
                <a16:creationId xmlns:a16="http://schemas.microsoft.com/office/drawing/2014/main" id="{C54AD44D-F2C8-1E48-A40E-AD002C575208}"/>
              </a:ext>
            </a:extLst>
          </p:cNvPr>
          <p:cNvSpPr>
            <a:spLocks noGrp="1"/>
          </p:cNvSpPr>
          <p:nvPr>
            <p:ph idx="1"/>
          </p:nvPr>
        </p:nvSpPr>
        <p:spPr/>
        <p:txBody>
          <a:bodyPr/>
          <a:lstStyle/>
          <a:p>
            <a:r>
              <a:rPr lang="en-US" dirty="0"/>
              <a:t>Provisions IP &amp; DNS database</a:t>
            </a:r>
          </a:p>
          <a:p>
            <a:pPr lvl="1"/>
            <a:r>
              <a:rPr lang="en-US" dirty="0"/>
              <a:t>Can request/reserve an IP address for a given VLAN/VRF</a:t>
            </a:r>
          </a:p>
          <a:p>
            <a:pPr lvl="1"/>
            <a:r>
              <a:rPr lang="en-US" dirty="0"/>
              <a:t>Can register hostnames, request SSL certificates with that</a:t>
            </a:r>
          </a:p>
          <a:p>
            <a:r>
              <a:rPr lang="en-US" dirty="0"/>
              <a:t>Talks to </a:t>
            </a:r>
            <a:r>
              <a:rPr lang="en-US" dirty="0" err="1"/>
              <a:t>Vmware</a:t>
            </a:r>
            <a:r>
              <a:rPr lang="en-US" dirty="0"/>
              <a:t> or KVM to setup a host in the requested VLAN / VRF</a:t>
            </a:r>
          </a:p>
          <a:p>
            <a:pPr lvl="1"/>
            <a:r>
              <a:rPr lang="en-US" dirty="0"/>
              <a:t>Permission model only allows certain groups of people to only request certain prefixes</a:t>
            </a:r>
          </a:p>
          <a:p>
            <a:r>
              <a:rPr lang="en-US" dirty="0"/>
              <a:t>Generates iptables rules for the host</a:t>
            </a:r>
            <a:br>
              <a:rPr lang="en-US" dirty="0"/>
            </a:br>
            <a:r>
              <a:rPr lang="en-US" sz="1200" dirty="0"/>
              <a:t>(optionally for the KVM, so that firewalling is one layer above and cannot be modified by an adversary)</a:t>
            </a:r>
            <a:endParaRPr lang="en-US" dirty="0"/>
          </a:p>
        </p:txBody>
      </p:sp>
      <p:sp>
        <p:nvSpPr>
          <p:cNvPr id="4" name="Date Placeholder 3">
            <a:extLst>
              <a:ext uri="{FF2B5EF4-FFF2-40B4-BE49-F238E27FC236}">
                <a16:creationId xmlns:a16="http://schemas.microsoft.com/office/drawing/2014/main" id="{EF0E812D-14A1-9042-A85E-472B5F9E40F6}"/>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68F78310-527E-1247-AFF4-B0D396019B0C}"/>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1044481D-C515-3147-BCFB-5CB2EC8BB627}"/>
              </a:ext>
            </a:extLst>
          </p:cNvPr>
          <p:cNvSpPr>
            <a:spLocks noGrp="1"/>
          </p:cNvSpPr>
          <p:nvPr>
            <p:ph type="sldNum" sz="quarter" idx="12"/>
          </p:nvPr>
        </p:nvSpPr>
        <p:spPr/>
        <p:txBody>
          <a:bodyPr/>
          <a:lstStyle/>
          <a:p>
            <a:fld id="{7BDE4F76-4196-C846-8BA3-26E4FCA6FDA6}" type="slidenum">
              <a:rPr lang="en-US" smtClean="0"/>
              <a:t>16</a:t>
            </a:fld>
            <a:endParaRPr lang="en-US"/>
          </a:p>
        </p:txBody>
      </p:sp>
    </p:spTree>
    <p:extLst>
      <p:ext uri="{BB962C8B-B14F-4D97-AF65-F5344CB8AC3E}">
        <p14:creationId xmlns:p14="http://schemas.microsoft.com/office/powerpoint/2010/main" val="117703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7E13-E82E-9841-8BA0-5FE11A3AD661}"/>
              </a:ext>
            </a:extLst>
          </p:cNvPr>
          <p:cNvSpPr>
            <a:spLocks noGrp="1"/>
          </p:cNvSpPr>
          <p:nvPr>
            <p:ph type="title"/>
          </p:nvPr>
        </p:nvSpPr>
        <p:spPr/>
        <p:txBody>
          <a:bodyPr/>
          <a:lstStyle/>
          <a:p>
            <a:r>
              <a:rPr lang="en-US" dirty="0"/>
              <a:t>Upgrades with RAMC</a:t>
            </a:r>
          </a:p>
        </p:txBody>
      </p:sp>
      <p:sp>
        <p:nvSpPr>
          <p:cNvPr id="3" name="Content Placeholder 2">
            <a:extLst>
              <a:ext uri="{FF2B5EF4-FFF2-40B4-BE49-F238E27FC236}">
                <a16:creationId xmlns:a16="http://schemas.microsoft.com/office/drawing/2014/main" id="{1B5DC846-7947-BB4F-8774-8C6690BE9747}"/>
              </a:ext>
            </a:extLst>
          </p:cNvPr>
          <p:cNvSpPr>
            <a:spLocks noGrp="1"/>
          </p:cNvSpPr>
          <p:nvPr>
            <p:ph idx="1"/>
          </p:nvPr>
        </p:nvSpPr>
        <p:spPr/>
        <p:txBody>
          <a:bodyPr/>
          <a:lstStyle/>
          <a:p>
            <a:r>
              <a:rPr lang="en-US" dirty="0"/>
              <a:t>Re-run the RAMC script</a:t>
            </a:r>
          </a:p>
          <a:p>
            <a:r>
              <a:rPr lang="en-US" dirty="0"/>
              <a:t>A ‘apt-get update &amp;&amp; apt-get </a:t>
            </a:r>
            <a:r>
              <a:rPr lang="en-US" dirty="0" err="1"/>
              <a:t>dist</a:t>
            </a:r>
            <a:r>
              <a:rPr lang="en-US" dirty="0"/>
              <a:t>-upgrade’ is part of the steps RAMC takes, thus upgrading software</a:t>
            </a:r>
          </a:p>
          <a:p>
            <a:pPr lvl="1"/>
            <a:r>
              <a:rPr lang="en-US" dirty="0"/>
              <a:t>Yes, ‘</a:t>
            </a:r>
            <a:r>
              <a:rPr lang="en-US" dirty="0" err="1"/>
              <a:t>dist</a:t>
            </a:r>
            <a:r>
              <a:rPr lang="en-US" dirty="0"/>
              <a:t>’ upgrade: if Debian considers stable stable, then run that, don’t wait years before switching over</a:t>
            </a:r>
          </a:p>
          <a:p>
            <a:pPr lvl="1"/>
            <a:r>
              <a:rPr lang="en-US" dirty="0"/>
              <a:t>RAMC does the upgrade and then checks what Debian modified, asks upgrader if those changes are acceptable and stores the new configs in Git</a:t>
            </a:r>
          </a:p>
        </p:txBody>
      </p:sp>
      <p:sp>
        <p:nvSpPr>
          <p:cNvPr id="4" name="Date Placeholder 3">
            <a:extLst>
              <a:ext uri="{FF2B5EF4-FFF2-40B4-BE49-F238E27FC236}">
                <a16:creationId xmlns:a16="http://schemas.microsoft.com/office/drawing/2014/main" id="{AE7F67FB-9253-E748-9251-23CAECA5B853}"/>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A7BDF1A0-18F9-514D-9175-A18014B87685}"/>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4323D3EF-0BDD-484E-9414-847C1532DEF9}"/>
              </a:ext>
            </a:extLst>
          </p:cNvPr>
          <p:cNvSpPr>
            <a:spLocks noGrp="1"/>
          </p:cNvSpPr>
          <p:nvPr>
            <p:ph type="sldNum" sz="quarter" idx="12"/>
          </p:nvPr>
        </p:nvSpPr>
        <p:spPr/>
        <p:txBody>
          <a:bodyPr/>
          <a:lstStyle/>
          <a:p>
            <a:fld id="{7BDE4F76-4196-C846-8BA3-26E4FCA6FDA6}" type="slidenum">
              <a:rPr lang="en-US" smtClean="0"/>
              <a:t>17</a:t>
            </a:fld>
            <a:endParaRPr lang="en-US"/>
          </a:p>
        </p:txBody>
      </p:sp>
    </p:spTree>
    <p:extLst>
      <p:ext uri="{BB962C8B-B14F-4D97-AF65-F5344CB8AC3E}">
        <p14:creationId xmlns:p14="http://schemas.microsoft.com/office/powerpoint/2010/main" val="372674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1257-BCFE-6A45-880B-155FA445884C}"/>
              </a:ext>
            </a:extLst>
          </p:cNvPr>
          <p:cNvSpPr>
            <a:spLocks noGrp="1"/>
          </p:cNvSpPr>
          <p:nvPr>
            <p:ph type="title"/>
          </p:nvPr>
        </p:nvSpPr>
        <p:spPr/>
        <p:txBody>
          <a:bodyPr/>
          <a:lstStyle/>
          <a:p>
            <a:r>
              <a:rPr lang="en-US" dirty="0"/>
              <a:t>Status of RAMC</a:t>
            </a:r>
          </a:p>
        </p:txBody>
      </p:sp>
      <p:sp>
        <p:nvSpPr>
          <p:cNvPr id="3" name="Content Placeholder 2">
            <a:extLst>
              <a:ext uri="{FF2B5EF4-FFF2-40B4-BE49-F238E27FC236}">
                <a16:creationId xmlns:a16="http://schemas.microsoft.com/office/drawing/2014/main" id="{07ED5F3E-37DA-BB41-BF21-65D0056361B7}"/>
              </a:ext>
            </a:extLst>
          </p:cNvPr>
          <p:cNvSpPr>
            <a:spLocks noGrp="1"/>
          </p:cNvSpPr>
          <p:nvPr>
            <p:ph idx="1"/>
          </p:nvPr>
        </p:nvSpPr>
        <p:spPr/>
        <p:txBody>
          <a:bodyPr/>
          <a:lstStyle/>
          <a:p>
            <a:r>
              <a:rPr lang="en-US" dirty="0"/>
              <a:t>CLI only tool </a:t>
            </a:r>
            <a:r>
              <a:rPr lang="en-US" sz="1600" dirty="0"/>
              <a:t>(no fancy UI yet; but go, thus easy to add when needed)</a:t>
            </a:r>
          </a:p>
          <a:p>
            <a:r>
              <a:rPr lang="en-US" dirty="0"/>
              <a:t>Still in development / ~experimental stages</a:t>
            </a:r>
          </a:p>
          <a:p>
            <a:r>
              <a:rPr lang="en-US" dirty="0"/>
              <a:t>Used for deploying a few platforms, more to follow, lots still to do</a:t>
            </a:r>
          </a:p>
          <a:p>
            <a:pPr lvl="1"/>
            <a:r>
              <a:rPr lang="en-US" dirty="0"/>
              <a:t>DNS </a:t>
            </a:r>
            <a:r>
              <a:rPr lang="en-US" dirty="0" err="1"/>
              <a:t>Auth</a:t>
            </a:r>
            <a:r>
              <a:rPr lang="en-US" dirty="0"/>
              <a:t> &amp; Recursive, </a:t>
            </a:r>
            <a:r>
              <a:rPr lang="en-US" dirty="0" err="1"/>
              <a:t>Speedtest</a:t>
            </a:r>
            <a:r>
              <a:rPr lang="en-US" dirty="0"/>
              <a:t> (try our new one!), etc...</a:t>
            </a:r>
          </a:p>
          <a:p>
            <a:pPr lvl="1"/>
            <a:r>
              <a:rPr lang="en-US" dirty="0"/>
              <a:t>Currently servers &amp; services, but routers and other network devices planned too</a:t>
            </a:r>
          </a:p>
          <a:p>
            <a:r>
              <a:rPr lang="en-US" dirty="0"/>
              <a:t>Open Sourcing to follow (</a:t>
            </a:r>
            <a:r>
              <a:rPr lang="en-US" sz="1600" dirty="0"/>
              <a:t>maybe a follow-up presentation at next </a:t>
            </a:r>
            <a:r>
              <a:rPr lang="en-US" sz="1600" dirty="0" err="1"/>
              <a:t>SwiNOG</a:t>
            </a:r>
            <a:r>
              <a:rPr lang="en-US" sz="1600" dirty="0"/>
              <a:t>? Will announce on the list</a:t>
            </a:r>
            <a:r>
              <a:rPr lang="en-US" dirty="0"/>
              <a:t>)</a:t>
            </a:r>
          </a:p>
        </p:txBody>
      </p:sp>
      <p:sp>
        <p:nvSpPr>
          <p:cNvPr id="4" name="Date Placeholder 3">
            <a:extLst>
              <a:ext uri="{FF2B5EF4-FFF2-40B4-BE49-F238E27FC236}">
                <a16:creationId xmlns:a16="http://schemas.microsoft.com/office/drawing/2014/main" id="{F5F53E7D-2D37-B34D-BBB8-0B899F4D7141}"/>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C1A750B6-E53D-D948-B7D7-48ECCE23560F}"/>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B8B95B80-F215-9E4E-AC16-6374EF77300E}"/>
              </a:ext>
            </a:extLst>
          </p:cNvPr>
          <p:cNvSpPr>
            <a:spLocks noGrp="1"/>
          </p:cNvSpPr>
          <p:nvPr>
            <p:ph type="sldNum" sz="quarter" idx="12"/>
          </p:nvPr>
        </p:nvSpPr>
        <p:spPr/>
        <p:txBody>
          <a:bodyPr/>
          <a:lstStyle/>
          <a:p>
            <a:fld id="{7BDE4F76-4196-C846-8BA3-26E4FCA6FDA6}" type="slidenum">
              <a:rPr lang="en-US" smtClean="0"/>
              <a:t>18</a:t>
            </a:fld>
            <a:endParaRPr lang="en-US"/>
          </a:p>
        </p:txBody>
      </p:sp>
    </p:spTree>
    <p:extLst>
      <p:ext uri="{BB962C8B-B14F-4D97-AF65-F5344CB8AC3E}">
        <p14:creationId xmlns:p14="http://schemas.microsoft.com/office/powerpoint/2010/main" val="2889219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BA46-ED2C-2B42-9AA8-0044743206F3}"/>
              </a:ext>
            </a:extLst>
          </p:cNvPr>
          <p:cNvSpPr>
            <a:spLocks noGrp="1"/>
          </p:cNvSpPr>
          <p:nvPr>
            <p:ph type="title"/>
          </p:nvPr>
        </p:nvSpPr>
        <p:spPr/>
        <p:txBody>
          <a:bodyPr>
            <a:normAutofit/>
          </a:bodyPr>
          <a:lstStyle/>
          <a:p>
            <a:r>
              <a:rPr lang="en-US" dirty="0"/>
              <a:t>How to move ”ancient” machines</a:t>
            </a:r>
          </a:p>
        </p:txBody>
      </p:sp>
      <p:sp>
        <p:nvSpPr>
          <p:cNvPr id="3" name="Content Placeholder 2">
            <a:extLst>
              <a:ext uri="{FF2B5EF4-FFF2-40B4-BE49-F238E27FC236}">
                <a16:creationId xmlns:a16="http://schemas.microsoft.com/office/drawing/2014/main" id="{E9E5C0F4-78A5-C54F-96D8-029952C1892A}"/>
              </a:ext>
            </a:extLst>
          </p:cNvPr>
          <p:cNvSpPr>
            <a:spLocks noGrp="1"/>
          </p:cNvSpPr>
          <p:nvPr>
            <p:ph idx="1"/>
          </p:nvPr>
        </p:nvSpPr>
        <p:spPr/>
        <p:txBody>
          <a:bodyPr>
            <a:normAutofit fontScale="85000" lnSpcReduction="20000"/>
          </a:bodyPr>
          <a:lstStyle/>
          <a:p>
            <a:r>
              <a:rPr lang="en-US" dirty="0"/>
              <a:t>There is always a machine that was installed over the last ~decade where one does not know what really is on it but that is ‘operational’</a:t>
            </a:r>
          </a:p>
          <a:p>
            <a:r>
              <a:rPr lang="en-US" dirty="0"/>
              <a:t>If luck, one has Debian (or Ubuntu </a:t>
            </a:r>
            <a:r>
              <a:rPr lang="en-US" dirty="0" err="1"/>
              <a:t>etc</a:t>
            </a:r>
            <a:r>
              <a:rPr lang="en-US" dirty="0"/>
              <a:t>) and thus: </a:t>
            </a:r>
            <a:r>
              <a:rPr lang="en-US" dirty="0" err="1"/>
              <a:t>debsums</a:t>
            </a:r>
            <a:endParaRPr lang="en-US" dirty="0"/>
          </a:p>
          <a:p>
            <a:pPr lvl="1"/>
            <a:r>
              <a:rPr lang="en-US" dirty="0" err="1"/>
              <a:t>Debsums</a:t>
            </a:r>
            <a:r>
              <a:rPr lang="en-US" dirty="0"/>
              <a:t> can tell what changed on a file.</a:t>
            </a:r>
          </a:p>
          <a:p>
            <a:r>
              <a:rPr lang="en-US" dirty="0"/>
              <a:t>If luck, with Debian, one has package file lists.</a:t>
            </a:r>
          </a:p>
          <a:p>
            <a:pPr lvl="1"/>
            <a:r>
              <a:rPr lang="en-US" dirty="0"/>
              <a:t>One can thus determine which files are installed ‘by the system’ (Debian package) and which files thus are manually added</a:t>
            </a:r>
          </a:p>
          <a:p>
            <a:r>
              <a:rPr lang="en-US" dirty="0"/>
              <a:t>Combo of </a:t>
            </a:r>
            <a:r>
              <a:rPr lang="en-US" dirty="0" err="1"/>
              <a:t>debsums</a:t>
            </a:r>
            <a:r>
              <a:rPr lang="en-US" dirty="0"/>
              <a:t> + package file lists: we know what is ‘different’ from the packaged files.</a:t>
            </a:r>
          </a:p>
          <a:p>
            <a:r>
              <a:rPr lang="en-US" dirty="0"/>
              <a:t>Then gather the list of packages that are needed and the configuration deltas</a:t>
            </a:r>
          </a:p>
          <a:p>
            <a:r>
              <a:rPr lang="en-US" dirty="0"/>
              <a:t>=&gt; We have a partially functioning implementation for gathering the package list generation (that excludes dependent packages and leaves the actually installed packages) and that filters out all known files, thus leaving the ‘unknown’ files.</a:t>
            </a:r>
          </a:p>
        </p:txBody>
      </p:sp>
      <p:sp>
        <p:nvSpPr>
          <p:cNvPr id="4" name="Date Placeholder 3">
            <a:extLst>
              <a:ext uri="{FF2B5EF4-FFF2-40B4-BE49-F238E27FC236}">
                <a16:creationId xmlns:a16="http://schemas.microsoft.com/office/drawing/2014/main" id="{09351405-C5E5-BF46-A461-A2C177590E86}"/>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2DF4CDC4-AF07-CC48-94F1-0822EC2A7322}"/>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7243B60D-C434-804C-B913-20443A54B479}"/>
              </a:ext>
            </a:extLst>
          </p:cNvPr>
          <p:cNvSpPr>
            <a:spLocks noGrp="1"/>
          </p:cNvSpPr>
          <p:nvPr>
            <p:ph type="sldNum" sz="quarter" idx="12"/>
          </p:nvPr>
        </p:nvSpPr>
        <p:spPr/>
        <p:txBody>
          <a:bodyPr/>
          <a:lstStyle/>
          <a:p>
            <a:fld id="{7BDE4F76-4196-C846-8BA3-26E4FCA6FDA6}" type="slidenum">
              <a:rPr lang="en-US" smtClean="0"/>
              <a:t>19</a:t>
            </a:fld>
            <a:endParaRPr lang="en-US"/>
          </a:p>
        </p:txBody>
      </p:sp>
    </p:spTree>
    <p:extLst>
      <p:ext uri="{BB962C8B-B14F-4D97-AF65-F5344CB8AC3E}">
        <p14:creationId xmlns:p14="http://schemas.microsoft.com/office/powerpoint/2010/main" val="2147009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FDCA1-2068-534D-9B81-297791FE1C6A}"/>
              </a:ext>
            </a:extLst>
          </p:cNvPr>
          <p:cNvSpPr>
            <a:spLocks noGrp="1"/>
          </p:cNvSpPr>
          <p:nvPr>
            <p:ph type="title"/>
          </p:nvPr>
        </p:nvSpPr>
        <p:spPr/>
        <p:txBody>
          <a:bodyPr>
            <a:normAutofit/>
          </a:bodyPr>
          <a:lstStyle/>
          <a:p>
            <a:r>
              <a:rPr lang="en-US" dirty="0"/>
              <a:t>How to keep </a:t>
            </a:r>
            <a:r>
              <a:rPr lang="en-US" sz="2400" dirty="0"/>
              <a:t>(the ops team)</a:t>
            </a:r>
            <a:r>
              <a:rPr lang="en-US" dirty="0"/>
              <a:t> sleeping…</a:t>
            </a:r>
          </a:p>
        </p:txBody>
      </p:sp>
      <p:sp>
        <p:nvSpPr>
          <p:cNvPr id="3" name="Content Placeholder 2">
            <a:extLst>
              <a:ext uri="{FF2B5EF4-FFF2-40B4-BE49-F238E27FC236}">
                <a16:creationId xmlns:a16="http://schemas.microsoft.com/office/drawing/2014/main" id="{7E0F4BDD-29D6-D346-97E5-6CE26DAE2FD9}"/>
              </a:ext>
            </a:extLst>
          </p:cNvPr>
          <p:cNvSpPr>
            <a:spLocks noGrp="1"/>
          </p:cNvSpPr>
          <p:nvPr>
            <p:ph idx="1"/>
          </p:nvPr>
        </p:nvSpPr>
        <p:spPr/>
        <p:txBody>
          <a:bodyPr>
            <a:normAutofit/>
          </a:bodyPr>
          <a:lstStyle/>
          <a:p>
            <a:r>
              <a:rPr lang="en-US" dirty="0"/>
              <a:t>By knowing what is running:</a:t>
            </a:r>
          </a:p>
          <a:p>
            <a:pPr lvl="1"/>
            <a:r>
              <a:rPr lang="en-US" dirty="0"/>
              <a:t>Deploy &amp; Verify &amp; making sure it is secure:</a:t>
            </a:r>
          </a:p>
          <a:p>
            <a:pPr lvl="2"/>
            <a:r>
              <a:rPr lang="en-US" dirty="0"/>
              <a:t>handle updates, especially security ones timely</a:t>
            </a:r>
          </a:p>
          <a:p>
            <a:pPr lvl="2"/>
            <a:r>
              <a:rPr lang="en-US" dirty="0"/>
              <a:t>manage firewall rules (open ports when needed, keep things closed)</a:t>
            </a:r>
          </a:p>
          <a:p>
            <a:pPr lvl="2"/>
            <a:r>
              <a:rPr lang="en-US" dirty="0"/>
              <a:t>restrict access: not everybody needs root, let alone even shell access to the host</a:t>
            </a:r>
          </a:p>
        </p:txBody>
      </p:sp>
      <p:sp>
        <p:nvSpPr>
          <p:cNvPr id="4" name="Date Placeholder 3">
            <a:extLst>
              <a:ext uri="{FF2B5EF4-FFF2-40B4-BE49-F238E27FC236}">
                <a16:creationId xmlns:a16="http://schemas.microsoft.com/office/drawing/2014/main" id="{D02D7B28-EDF6-0D4E-8FA2-F74A80A5221D}"/>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C0861D9B-F1E2-2C41-8EA9-4520C7BB4A77}"/>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9DF1F824-689E-7644-84EF-781783D9BCCD}"/>
              </a:ext>
            </a:extLst>
          </p:cNvPr>
          <p:cNvSpPr>
            <a:spLocks noGrp="1"/>
          </p:cNvSpPr>
          <p:nvPr>
            <p:ph type="sldNum" sz="quarter" idx="12"/>
          </p:nvPr>
        </p:nvSpPr>
        <p:spPr/>
        <p:txBody>
          <a:bodyPr/>
          <a:lstStyle/>
          <a:p>
            <a:fld id="{7BDE4F76-4196-C846-8BA3-26E4FCA6FDA6}" type="slidenum">
              <a:rPr lang="en-US" smtClean="0"/>
              <a:t>2</a:t>
            </a:fld>
            <a:endParaRPr lang="en-US"/>
          </a:p>
        </p:txBody>
      </p:sp>
    </p:spTree>
    <p:extLst>
      <p:ext uri="{BB962C8B-B14F-4D97-AF65-F5344CB8AC3E}">
        <p14:creationId xmlns:p14="http://schemas.microsoft.com/office/powerpoint/2010/main" val="1034831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80A2D6-BDD0-9140-AC0A-B5E1855618A7}"/>
              </a:ext>
            </a:extLst>
          </p:cNvPr>
          <p:cNvSpPr>
            <a:spLocks noGrp="1"/>
          </p:cNvSpPr>
          <p:nvPr>
            <p:ph type="title"/>
          </p:nvPr>
        </p:nvSpPr>
        <p:spPr/>
        <p:txBody>
          <a:bodyPr/>
          <a:lstStyle/>
          <a:p>
            <a:r>
              <a:rPr lang="en-US" dirty="0"/>
              <a:t>Questions?</a:t>
            </a:r>
          </a:p>
        </p:txBody>
      </p:sp>
      <p:sp>
        <p:nvSpPr>
          <p:cNvPr id="5" name="Text Placeholder 4">
            <a:extLst>
              <a:ext uri="{FF2B5EF4-FFF2-40B4-BE49-F238E27FC236}">
                <a16:creationId xmlns:a16="http://schemas.microsoft.com/office/drawing/2014/main" id="{1E51E4AC-392C-6546-888A-CCC04AD1523F}"/>
              </a:ext>
            </a:extLst>
          </p:cNvPr>
          <p:cNvSpPr>
            <a:spLocks noGrp="1"/>
          </p:cNvSpPr>
          <p:nvPr>
            <p:ph type="body" idx="1"/>
          </p:nvPr>
        </p:nvSpPr>
        <p:spPr/>
        <p:txBody>
          <a:bodyPr/>
          <a:lstStyle/>
          <a:p>
            <a:r>
              <a:rPr lang="en-US" dirty="0"/>
              <a:t>(for funny slides, wait for Pascal’s presentation…. ;) )</a:t>
            </a:r>
          </a:p>
        </p:txBody>
      </p:sp>
      <p:sp>
        <p:nvSpPr>
          <p:cNvPr id="7" name="Date Placeholder 6">
            <a:extLst>
              <a:ext uri="{FF2B5EF4-FFF2-40B4-BE49-F238E27FC236}">
                <a16:creationId xmlns:a16="http://schemas.microsoft.com/office/drawing/2014/main" id="{7CFEA80E-DB55-C14A-AA86-ED0153C58102}"/>
              </a:ext>
            </a:extLst>
          </p:cNvPr>
          <p:cNvSpPr>
            <a:spLocks noGrp="1"/>
          </p:cNvSpPr>
          <p:nvPr>
            <p:ph type="dt" sz="half" idx="10"/>
          </p:nvPr>
        </p:nvSpPr>
        <p:spPr/>
        <p:txBody>
          <a:bodyPr/>
          <a:lstStyle/>
          <a:p>
            <a:r>
              <a:rPr lang="en-US"/>
              <a:t>2019-05-08</a:t>
            </a:r>
          </a:p>
        </p:txBody>
      </p:sp>
      <p:sp>
        <p:nvSpPr>
          <p:cNvPr id="8" name="Footer Placeholder 7">
            <a:extLst>
              <a:ext uri="{FF2B5EF4-FFF2-40B4-BE49-F238E27FC236}">
                <a16:creationId xmlns:a16="http://schemas.microsoft.com/office/drawing/2014/main" id="{DD406275-0172-5843-A6CF-FC9A4578A969}"/>
              </a:ext>
            </a:extLst>
          </p:cNvPr>
          <p:cNvSpPr>
            <a:spLocks noGrp="1"/>
          </p:cNvSpPr>
          <p:nvPr>
            <p:ph type="ftr" sz="quarter" idx="11"/>
          </p:nvPr>
        </p:nvSpPr>
        <p:spPr/>
        <p:txBody>
          <a:bodyPr/>
          <a:lstStyle/>
          <a:p>
            <a:r>
              <a:rPr lang="en-US"/>
              <a:t>Managing sleep with Ramc - Jeroen Massar</a:t>
            </a:r>
          </a:p>
        </p:txBody>
      </p:sp>
      <p:sp>
        <p:nvSpPr>
          <p:cNvPr id="9" name="Slide Number Placeholder 8">
            <a:extLst>
              <a:ext uri="{FF2B5EF4-FFF2-40B4-BE49-F238E27FC236}">
                <a16:creationId xmlns:a16="http://schemas.microsoft.com/office/drawing/2014/main" id="{5CBCE0F9-8ECC-B742-B47C-07C1ED2DDBAF}"/>
              </a:ext>
            </a:extLst>
          </p:cNvPr>
          <p:cNvSpPr>
            <a:spLocks noGrp="1"/>
          </p:cNvSpPr>
          <p:nvPr>
            <p:ph type="sldNum" sz="quarter" idx="12"/>
          </p:nvPr>
        </p:nvSpPr>
        <p:spPr/>
        <p:txBody>
          <a:bodyPr/>
          <a:lstStyle/>
          <a:p>
            <a:fld id="{7BDE4F76-4196-C846-8BA3-26E4FCA6FDA6}" type="slidenum">
              <a:rPr lang="en-US" smtClean="0"/>
              <a:t>20</a:t>
            </a:fld>
            <a:endParaRPr lang="en-US"/>
          </a:p>
        </p:txBody>
      </p:sp>
    </p:spTree>
    <p:extLst>
      <p:ext uri="{BB962C8B-B14F-4D97-AF65-F5344CB8AC3E}">
        <p14:creationId xmlns:p14="http://schemas.microsoft.com/office/powerpoint/2010/main" val="192298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FDCA1-2068-534D-9B81-297791FE1C6A}"/>
              </a:ext>
            </a:extLst>
          </p:cNvPr>
          <p:cNvSpPr>
            <a:spLocks noGrp="1"/>
          </p:cNvSpPr>
          <p:nvPr>
            <p:ph type="title"/>
          </p:nvPr>
        </p:nvSpPr>
        <p:spPr/>
        <p:txBody>
          <a:bodyPr>
            <a:normAutofit/>
          </a:bodyPr>
          <a:lstStyle/>
          <a:p>
            <a:r>
              <a:rPr lang="en-US" dirty="0"/>
              <a:t>How to keep </a:t>
            </a:r>
            <a:r>
              <a:rPr lang="en-US" sz="2400" dirty="0"/>
              <a:t>(the ops team)</a:t>
            </a:r>
            <a:r>
              <a:rPr lang="en-US" dirty="0"/>
              <a:t> sleeping…</a:t>
            </a:r>
          </a:p>
        </p:txBody>
      </p:sp>
      <p:sp>
        <p:nvSpPr>
          <p:cNvPr id="3" name="Content Placeholder 2">
            <a:extLst>
              <a:ext uri="{FF2B5EF4-FFF2-40B4-BE49-F238E27FC236}">
                <a16:creationId xmlns:a16="http://schemas.microsoft.com/office/drawing/2014/main" id="{7E0F4BDD-29D6-D346-97E5-6CE26DAE2FD9}"/>
              </a:ext>
            </a:extLst>
          </p:cNvPr>
          <p:cNvSpPr>
            <a:spLocks noGrp="1"/>
          </p:cNvSpPr>
          <p:nvPr>
            <p:ph idx="1"/>
          </p:nvPr>
        </p:nvSpPr>
        <p:spPr/>
        <p:txBody>
          <a:bodyPr>
            <a:normAutofit/>
          </a:bodyPr>
          <a:lstStyle/>
          <a:p>
            <a:r>
              <a:rPr lang="en-US" dirty="0"/>
              <a:t>By knowing it is running ’well’: monitoring</a:t>
            </a:r>
          </a:p>
          <a:p>
            <a:pPr lvl="1"/>
            <a:r>
              <a:rPr lang="en-US" dirty="0"/>
              <a:t>SNMP / IPFIX / </a:t>
            </a:r>
            <a:r>
              <a:rPr lang="en-US" dirty="0" err="1"/>
              <a:t>Netflow</a:t>
            </a:r>
            <a:r>
              <a:rPr lang="en-US" dirty="0"/>
              <a:t>: collect, but collect what you need not ‘everything’.</a:t>
            </a:r>
          </a:p>
          <a:p>
            <a:pPr lvl="2"/>
            <a:r>
              <a:rPr lang="en-US" dirty="0"/>
              <a:t>Thus no </a:t>
            </a:r>
            <a:r>
              <a:rPr lang="en-US" dirty="0" err="1"/>
              <a:t>overmonitoring</a:t>
            </a:r>
            <a:r>
              <a:rPr lang="en-US" dirty="0"/>
              <a:t>: ensure that you do not have multiple hosts doing SNMP against your CMTS and overloading the poor little </a:t>
            </a:r>
            <a:r>
              <a:rPr lang="en-US" dirty="0" err="1"/>
              <a:t>snmpd</a:t>
            </a:r>
            <a:r>
              <a:rPr lang="en-US" dirty="0"/>
              <a:t>…</a:t>
            </a:r>
          </a:p>
          <a:p>
            <a:pPr lvl="1"/>
            <a:r>
              <a:rPr lang="en-US" dirty="0"/>
              <a:t>Have something / body look at it and file tickets and then somebody resolving tickets.</a:t>
            </a:r>
          </a:p>
        </p:txBody>
      </p:sp>
      <p:sp>
        <p:nvSpPr>
          <p:cNvPr id="4" name="Date Placeholder 3">
            <a:extLst>
              <a:ext uri="{FF2B5EF4-FFF2-40B4-BE49-F238E27FC236}">
                <a16:creationId xmlns:a16="http://schemas.microsoft.com/office/drawing/2014/main" id="{D02D7B28-EDF6-0D4E-8FA2-F74A80A5221D}"/>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C0861D9B-F1E2-2C41-8EA9-4520C7BB4A77}"/>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9DF1F824-689E-7644-84EF-781783D9BCCD}"/>
              </a:ext>
            </a:extLst>
          </p:cNvPr>
          <p:cNvSpPr>
            <a:spLocks noGrp="1"/>
          </p:cNvSpPr>
          <p:nvPr>
            <p:ph type="sldNum" sz="quarter" idx="12"/>
          </p:nvPr>
        </p:nvSpPr>
        <p:spPr/>
        <p:txBody>
          <a:bodyPr/>
          <a:lstStyle/>
          <a:p>
            <a:fld id="{7BDE4F76-4196-C846-8BA3-26E4FCA6FDA6}" type="slidenum">
              <a:rPr lang="en-US" smtClean="0"/>
              <a:t>3</a:t>
            </a:fld>
            <a:endParaRPr lang="en-US"/>
          </a:p>
        </p:txBody>
      </p:sp>
    </p:spTree>
    <p:extLst>
      <p:ext uri="{BB962C8B-B14F-4D97-AF65-F5344CB8AC3E}">
        <p14:creationId xmlns:p14="http://schemas.microsoft.com/office/powerpoint/2010/main" val="4041717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FDCA1-2068-534D-9B81-297791FE1C6A}"/>
              </a:ext>
            </a:extLst>
          </p:cNvPr>
          <p:cNvSpPr>
            <a:spLocks noGrp="1"/>
          </p:cNvSpPr>
          <p:nvPr>
            <p:ph type="title"/>
          </p:nvPr>
        </p:nvSpPr>
        <p:spPr/>
        <p:txBody>
          <a:bodyPr>
            <a:normAutofit/>
          </a:bodyPr>
          <a:lstStyle/>
          <a:p>
            <a:r>
              <a:rPr lang="en-US" dirty="0"/>
              <a:t>How to keep </a:t>
            </a:r>
            <a:r>
              <a:rPr lang="en-US" sz="2400" dirty="0"/>
              <a:t>(the ops team)</a:t>
            </a:r>
            <a:r>
              <a:rPr lang="en-US" dirty="0"/>
              <a:t> sleeping…</a:t>
            </a:r>
          </a:p>
        </p:txBody>
      </p:sp>
      <p:sp>
        <p:nvSpPr>
          <p:cNvPr id="3" name="Content Placeholder 2">
            <a:extLst>
              <a:ext uri="{FF2B5EF4-FFF2-40B4-BE49-F238E27FC236}">
                <a16:creationId xmlns:a16="http://schemas.microsoft.com/office/drawing/2014/main" id="{7E0F4BDD-29D6-D346-97E5-6CE26DAE2FD9}"/>
              </a:ext>
            </a:extLst>
          </p:cNvPr>
          <p:cNvSpPr>
            <a:spLocks noGrp="1"/>
          </p:cNvSpPr>
          <p:nvPr>
            <p:ph idx="1"/>
          </p:nvPr>
        </p:nvSpPr>
        <p:spPr/>
        <p:txBody>
          <a:bodyPr>
            <a:normAutofit/>
          </a:bodyPr>
          <a:lstStyle/>
          <a:p>
            <a:r>
              <a:rPr lang="en-US" dirty="0"/>
              <a:t>By having redundancy:</a:t>
            </a:r>
          </a:p>
          <a:p>
            <a:pPr lvl="1"/>
            <a:r>
              <a:rPr lang="en-US" dirty="0"/>
              <a:t>double datacenter (L1)</a:t>
            </a:r>
          </a:p>
          <a:p>
            <a:pPr lvl="1"/>
            <a:r>
              <a:rPr lang="en-US" dirty="0"/>
              <a:t>double switches (L2)</a:t>
            </a:r>
          </a:p>
          <a:p>
            <a:pPr lvl="1"/>
            <a:r>
              <a:rPr lang="en-US" dirty="0"/>
              <a:t>double routers (L3)</a:t>
            </a:r>
          </a:p>
          <a:p>
            <a:pPr lvl="1"/>
            <a:r>
              <a:rPr lang="en-US" dirty="0"/>
              <a:t>double VM host (~L1)</a:t>
            </a:r>
          </a:p>
          <a:p>
            <a:pPr lvl="1"/>
            <a:r>
              <a:rPr lang="en-US" dirty="0"/>
              <a:t>double VM guest (~L3)</a:t>
            </a:r>
          </a:p>
          <a:p>
            <a:pPr lvl="1"/>
            <a:r>
              <a:rPr lang="en-US" dirty="0"/>
              <a:t>double software variants</a:t>
            </a:r>
          </a:p>
          <a:p>
            <a:pPr marL="457200" lvl="1" indent="0">
              <a:buNone/>
            </a:pPr>
            <a:endParaRPr lang="en-US" dirty="0"/>
          </a:p>
          <a:p>
            <a:pPr marL="457200" lvl="1" indent="0">
              <a:buNone/>
            </a:pPr>
            <a:r>
              <a:rPr lang="en-US" dirty="0"/>
              <a:t>Yep, uses bit more resources, but those are lightly loaded and typically cheaper than multiple engineers coming out of their bed.</a:t>
            </a:r>
          </a:p>
        </p:txBody>
      </p:sp>
      <p:sp>
        <p:nvSpPr>
          <p:cNvPr id="4" name="Date Placeholder 3">
            <a:extLst>
              <a:ext uri="{FF2B5EF4-FFF2-40B4-BE49-F238E27FC236}">
                <a16:creationId xmlns:a16="http://schemas.microsoft.com/office/drawing/2014/main" id="{D02D7B28-EDF6-0D4E-8FA2-F74A80A5221D}"/>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C0861D9B-F1E2-2C41-8EA9-4520C7BB4A77}"/>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9DF1F824-689E-7644-84EF-781783D9BCCD}"/>
              </a:ext>
            </a:extLst>
          </p:cNvPr>
          <p:cNvSpPr>
            <a:spLocks noGrp="1"/>
          </p:cNvSpPr>
          <p:nvPr>
            <p:ph type="sldNum" sz="quarter" idx="12"/>
          </p:nvPr>
        </p:nvSpPr>
        <p:spPr/>
        <p:txBody>
          <a:bodyPr/>
          <a:lstStyle/>
          <a:p>
            <a:fld id="{7BDE4F76-4196-C846-8BA3-26E4FCA6FDA6}" type="slidenum">
              <a:rPr lang="en-US" smtClean="0"/>
              <a:t>4</a:t>
            </a:fld>
            <a:endParaRPr lang="en-US"/>
          </a:p>
        </p:txBody>
      </p:sp>
    </p:spTree>
    <p:extLst>
      <p:ext uri="{BB962C8B-B14F-4D97-AF65-F5344CB8AC3E}">
        <p14:creationId xmlns:p14="http://schemas.microsoft.com/office/powerpoint/2010/main" val="169691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F5DE0-D0E4-5E4C-812A-024E8E9E3806}"/>
              </a:ext>
            </a:extLst>
          </p:cNvPr>
          <p:cNvSpPr>
            <a:spLocks noGrp="1"/>
          </p:cNvSpPr>
          <p:nvPr>
            <p:ph type="title"/>
          </p:nvPr>
        </p:nvSpPr>
        <p:spPr>
          <a:xfrm>
            <a:off x="838200" y="742278"/>
            <a:ext cx="10515600" cy="948410"/>
          </a:xfrm>
        </p:spPr>
        <p:txBody>
          <a:bodyPr/>
          <a:lstStyle/>
          <a:p>
            <a:r>
              <a:rPr lang="en-US" dirty="0" err="1"/>
              <a:t>Recursors</a:t>
            </a:r>
            <a:endParaRPr lang="en-US" dirty="0"/>
          </a:p>
        </p:txBody>
      </p:sp>
      <p:sp>
        <p:nvSpPr>
          <p:cNvPr id="4" name="Date Placeholder 3">
            <a:extLst>
              <a:ext uri="{FF2B5EF4-FFF2-40B4-BE49-F238E27FC236}">
                <a16:creationId xmlns:a16="http://schemas.microsoft.com/office/drawing/2014/main" id="{A7A1FA63-36E7-BD41-AC91-E8032D970CC1}"/>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F23C15DA-34D4-824A-AA58-7D306A3C5D6C}"/>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92551CE4-F395-494D-A698-2735BB5D4935}"/>
              </a:ext>
            </a:extLst>
          </p:cNvPr>
          <p:cNvSpPr>
            <a:spLocks noGrp="1"/>
          </p:cNvSpPr>
          <p:nvPr>
            <p:ph type="sldNum" sz="quarter" idx="12"/>
          </p:nvPr>
        </p:nvSpPr>
        <p:spPr/>
        <p:txBody>
          <a:bodyPr/>
          <a:lstStyle/>
          <a:p>
            <a:fld id="{7BDE4F76-4196-C846-8BA3-26E4FCA6FDA6}" type="slidenum">
              <a:rPr lang="en-US" smtClean="0"/>
              <a:t>5</a:t>
            </a:fld>
            <a:endParaRPr lang="en-US"/>
          </a:p>
        </p:txBody>
      </p:sp>
      <p:sp>
        <p:nvSpPr>
          <p:cNvPr id="7" name="Rectangle 6">
            <a:extLst>
              <a:ext uri="{FF2B5EF4-FFF2-40B4-BE49-F238E27FC236}">
                <a16:creationId xmlns:a16="http://schemas.microsoft.com/office/drawing/2014/main" id="{B7232932-CAA6-144B-951F-8DCB622E4E1F}"/>
              </a:ext>
            </a:extLst>
          </p:cNvPr>
          <p:cNvSpPr/>
          <p:nvPr/>
        </p:nvSpPr>
        <p:spPr>
          <a:xfrm>
            <a:off x="7530362" y="1812235"/>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GoBGPd</a:t>
            </a:r>
            <a:endParaRPr lang="en-US" dirty="0"/>
          </a:p>
        </p:txBody>
      </p:sp>
      <p:sp>
        <p:nvSpPr>
          <p:cNvPr id="8" name="Oval 7">
            <a:extLst>
              <a:ext uri="{FF2B5EF4-FFF2-40B4-BE49-F238E27FC236}">
                <a16:creationId xmlns:a16="http://schemas.microsoft.com/office/drawing/2014/main" id="{5EA47D22-D82F-BD4C-8452-E5E7A2BE0A67}"/>
              </a:ext>
            </a:extLst>
          </p:cNvPr>
          <p:cNvSpPr/>
          <p:nvPr/>
        </p:nvSpPr>
        <p:spPr>
          <a:xfrm>
            <a:off x="9236785" y="1812236"/>
            <a:ext cx="842800" cy="8733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DC</a:t>
            </a:r>
          </a:p>
          <a:p>
            <a:pPr algn="ctr"/>
            <a:r>
              <a:rPr lang="en-US" dirty="0" err="1"/>
              <a:t>rtr</a:t>
            </a:r>
            <a:endParaRPr lang="en-US" dirty="0"/>
          </a:p>
        </p:txBody>
      </p:sp>
      <p:sp>
        <p:nvSpPr>
          <p:cNvPr id="9" name="Oval 8">
            <a:extLst>
              <a:ext uri="{FF2B5EF4-FFF2-40B4-BE49-F238E27FC236}">
                <a16:creationId xmlns:a16="http://schemas.microsoft.com/office/drawing/2014/main" id="{5B83F21D-F301-2343-8DEF-3B569BDDA871}"/>
              </a:ext>
            </a:extLst>
          </p:cNvPr>
          <p:cNvSpPr/>
          <p:nvPr/>
        </p:nvSpPr>
        <p:spPr>
          <a:xfrm>
            <a:off x="10837310" y="1812236"/>
            <a:ext cx="842800" cy="873334"/>
          </a:xfrm>
          <a:prstGeom prst="ellipse">
            <a:avLst/>
          </a:prstGeom>
          <a:solidFill>
            <a:schemeClr val="accent1">
              <a:alpha val="4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a:t>
            </a:r>
          </a:p>
          <a:p>
            <a:pPr algn="ctr"/>
            <a:r>
              <a:rPr lang="en-US" dirty="0" err="1"/>
              <a:t>rtr</a:t>
            </a:r>
            <a:endParaRPr lang="en-US" dirty="0"/>
          </a:p>
        </p:txBody>
      </p:sp>
      <p:sp>
        <p:nvSpPr>
          <p:cNvPr id="10" name="Rectangle 9">
            <a:extLst>
              <a:ext uri="{FF2B5EF4-FFF2-40B4-BE49-F238E27FC236}">
                <a16:creationId xmlns:a16="http://schemas.microsoft.com/office/drawing/2014/main" id="{5F5EA10E-3E9D-D544-8F05-26536EC2AE79}"/>
              </a:ext>
            </a:extLst>
          </p:cNvPr>
          <p:cNvSpPr/>
          <p:nvPr/>
        </p:nvSpPr>
        <p:spPr>
          <a:xfrm>
            <a:off x="7530361" y="3958171"/>
            <a:ext cx="1110473" cy="8733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ExaBGPd</a:t>
            </a:r>
            <a:endParaRPr lang="en-US" dirty="0"/>
          </a:p>
        </p:txBody>
      </p:sp>
      <p:sp>
        <p:nvSpPr>
          <p:cNvPr id="11" name="Rectangle 10">
            <a:extLst>
              <a:ext uri="{FF2B5EF4-FFF2-40B4-BE49-F238E27FC236}">
                <a16:creationId xmlns:a16="http://schemas.microsoft.com/office/drawing/2014/main" id="{738C21B5-A6CC-DF42-8971-148028212328}"/>
              </a:ext>
            </a:extLst>
          </p:cNvPr>
          <p:cNvSpPr/>
          <p:nvPr/>
        </p:nvSpPr>
        <p:spPr>
          <a:xfrm>
            <a:off x="5485790" y="2219669"/>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dnsdist</a:t>
            </a:r>
            <a:endParaRPr lang="en-US" dirty="0"/>
          </a:p>
        </p:txBody>
      </p:sp>
      <p:cxnSp>
        <p:nvCxnSpPr>
          <p:cNvPr id="15" name="Curved Connector 14">
            <a:extLst>
              <a:ext uri="{FF2B5EF4-FFF2-40B4-BE49-F238E27FC236}">
                <a16:creationId xmlns:a16="http://schemas.microsoft.com/office/drawing/2014/main" id="{CBF30B83-B99A-294D-B777-5E645A2CA4F5}"/>
              </a:ext>
            </a:extLst>
          </p:cNvPr>
          <p:cNvCxnSpPr>
            <a:cxnSpLocks/>
            <a:stCxn id="26" idx="3"/>
            <a:endCxn id="8" idx="7"/>
          </p:cNvCxnSpPr>
          <p:nvPr/>
        </p:nvCxnSpPr>
        <p:spPr>
          <a:xfrm rot="5400000" flipH="1">
            <a:off x="9076710" y="2819584"/>
            <a:ext cx="2763475" cy="1004575"/>
          </a:xfrm>
          <a:prstGeom prst="curvedConnector5">
            <a:avLst>
              <a:gd name="adj1" fmla="val -8272"/>
              <a:gd name="adj2" fmla="val 50000"/>
              <a:gd name="adj3" fmla="val 1082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urved Connector 17">
            <a:extLst>
              <a:ext uri="{FF2B5EF4-FFF2-40B4-BE49-F238E27FC236}">
                <a16:creationId xmlns:a16="http://schemas.microsoft.com/office/drawing/2014/main" id="{C6EC7569-D6B1-6140-8EBE-8DBD5EF5E9CA}"/>
              </a:ext>
            </a:extLst>
          </p:cNvPr>
          <p:cNvCxnSpPr>
            <a:cxnSpLocks/>
            <a:stCxn id="26" idx="1"/>
            <a:endCxn id="8" idx="5"/>
          </p:cNvCxnSpPr>
          <p:nvPr/>
        </p:nvCxnSpPr>
        <p:spPr>
          <a:xfrm rot="16200000" flipV="1">
            <a:off x="9694251" y="2819583"/>
            <a:ext cx="1528395" cy="100457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3BAF0E2E-3EB0-D943-8665-D34B7B95C3CC}"/>
              </a:ext>
            </a:extLst>
          </p:cNvPr>
          <p:cNvSpPr/>
          <p:nvPr/>
        </p:nvSpPr>
        <p:spPr>
          <a:xfrm>
            <a:off x="9236785" y="3958171"/>
            <a:ext cx="842800" cy="8733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DC</a:t>
            </a:r>
          </a:p>
          <a:p>
            <a:pPr algn="ctr"/>
            <a:r>
              <a:rPr lang="en-US" dirty="0" err="1"/>
              <a:t>rtr</a:t>
            </a:r>
            <a:endParaRPr lang="en-US" dirty="0"/>
          </a:p>
        </p:txBody>
      </p:sp>
      <p:sp>
        <p:nvSpPr>
          <p:cNvPr id="26" name="Oval 25">
            <a:extLst>
              <a:ext uri="{FF2B5EF4-FFF2-40B4-BE49-F238E27FC236}">
                <a16:creationId xmlns:a16="http://schemas.microsoft.com/office/drawing/2014/main" id="{16A3340B-6FAF-D34D-95D7-047BAB13AD73}"/>
              </a:ext>
            </a:extLst>
          </p:cNvPr>
          <p:cNvSpPr/>
          <p:nvPr/>
        </p:nvSpPr>
        <p:spPr>
          <a:xfrm>
            <a:off x="10837310" y="3958171"/>
            <a:ext cx="842800" cy="873334"/>
          </a:xfrm>
          <a:prstGeom prst="ellipse">
            <a:avLst/>
          </a:prstGeom>
          <a:solidFill>
            <a:schemeClr val="accent1">
              <a:alpha val="4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a:t>
            </a:r>
          </a:p>
          <a:p>
            <a:pPr algn="ctr"/>
            <a:r>
              <a:rPr lang="en-US" dirty="0" err="1"/>
              <a:t>rtr</a:t>
            </a:r>
            <a:endParaRPr lang="en-US" dirty="0"/>
          </a:p>
        </p:txBody>
      </p:sp>
      <p:cxnSp>
        <p:nvCxnSpPr>
          <p:cNvPr id="27" name="Curved Connector 26">
            <a:extLst>
              <a:ext uri="{FF2B5EF4-FFF2-40B4-BE49-F238E27FC236}">
                <a16:creationId xmlns:a16="http://schemas.microsoft.com/office/drawing/2014/main" id="{7652CAB3-F5F7-CF49-8151-649BA8775FA2}"/>
              </a:ext>
            </a:extLst>
          </p:cNvPr>
          <p:cNvCxnSpPr>
            <a:cxnSpLocks/>
            <a:stCxn id="9" idx="3"/>
            <a:endCxn id="25" idx="7"/>
          </p:cNvCxnSpPr>
          <p:nvPr/>
        </p:nvCxnSpPr>
        <p:spPr>
          <a:xfrm rot="5400000">
            <a:off x="9694251" y="2819583"/>
            <a:ext cx="1528395" cy="100457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a:extLst>
              <a:ext uri="{FF2B5EF4-FFF2-40B4-BE49-F238E27FC236}">
                <a16:creationId xmlns:a16="http://schemas.microsoft.com/office/drawing/2014/main" id="{0A5BD293-D890-4E4F-A3B2-445CF3699AD4}"/>
              </a:ext>
            </a:extLst>
          </p:cNvPr>
          <p:cNvCxnSpPr>
            <a:cxnSpLocks/>
            <a:stCxn id="9" idx="1"/>
            <a:endCxn id="25" idx="5"/>
          </p:cNvCxnSpPr>
          <p:nvPr/>
        </p:nvCxnSpPr>
        <p:spPr>
          <a:xfrm rot="16200000" flipH="1" flipV="1">
            <a:off x="9076710" y="2819582"/>
            <a:ext cx="2763475" cy="1004575"/>
          </a:xfrm>
          <a:prstGeom prst="curvedConnector5">
            <a:avLst>
              <a:gd name="adj1" fmla="val -8272"/>
              <a:gd name="adj2" fmla="val 50000"/>
              <a:gd name="adj3" fmla="val 1082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5647217-2E30-3A4B-9F48-422637CFF79C}"/>
              </a:ext>
            </a:extLst>
          </p:cNvPr>
          <p:cNvCxnSpPr>
            <a:cxnSpLocks/>
            <a:stCxn id="7" idx="3"/>
            <a:endCxn id="25" idx="1"/>
          </p:cNvCxnSpPr>
          <p:nvPr/>
        </p:nvCxnSpPr>
        <p:spPr>
          <a:xfrm>
            <a:off x="8640835" y="2246132"/>
            <a:ext cx="719375" cy="1839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6251FA46-5AF0-8D49-BDFE-C8BA64A94550}"/>
              </a:ext>
            </a:extLst>
          </p:cNvPr>
          <p:cNvCxnSpPr>
            <a:cxnSpLocks/>
            <a:stCxn id="7" idx="3"/>
            <a:endCxn id="8" idx="2"/>
          </p:cNvCxnSpPr>
          <p:nvPr/>
        </p:nvCxnSpPr>
        <p:spPr>
          <a:xfrm>
            <a:off x="8640835" y="2246132"/>
            <a:ext cx="595950" cy="2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958117D-5966-8740-BBB9-A2C3E10D3330}"/>
              </a:ext>
            </a:extLst>
          </p:cNvPr>
          <p:cNvCxnSpPr>
            <a:cxnSpLocks/>
            <a:stCxn id="10" idx="3"/>
            <a:endCxn id="8" idx="3"/>
          </p:cNvCxnSpPr>
          <p:nvPr/>
        </p:nvCxnSpPr>
        <p:spPr>
          <a:xfrm flipV="1">
            <a:off x="8640834" y="2557673"/>
            <a:ext cx="719376" cy="1837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7F49FF61-F0B8-0846-A8CD-9CF949798A72}"/>
              </a:ext>
            </a:extLst>
          </p:cNvPr>
          <p:cNvCxnSpPr>
            <a:cxnSpLocks/>
            <a:stCxn id="10" idx="3"/>
            <a:endCxn id="25" idx="2"/>
          </p:cNvCxnSpPr>
          <p:nvPr/>
        </p:nvCxnSpPr>
        <p:spPr>
          <a:xfrm>
            <a:off x="8640834" y="4394838"/>
            <a:ext cx="5959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B0A02956-B1F1-B346-9DEC-66257E26C02E}"/>
              </a:ext>
            </a:extLst>
          </p:cNvPr>
          <p:cNvSpPr/>
          <p:nvPr/>
        </p:nvSpPr>
        <p:spPr>
          <a:xfrm>
            <a:off x="3109992" y="1812235"/>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unbound</a:t>
            </a:r>
          </a:p>
        </p:txBody>
      </p:sp>
      <p:sp>
        <p:nvSpPr>
          <p:cNvPr id="62" name="Rectangle 61">
            <a:extLst>
              <a:ext uri="{FF2B5EF4-FFF2-40B4-BE49-F238E27FC236}">
                <a16:creationId xmlns:a16="http://schemas.microsoft.com/office/drawing/2014/main" id="{0DB180E3-C1A5-8A4E-BA65-700C95C0D69F}"/>
              </a:ext>
            </a:extLst>
          </p:cNvPr>
          <p:cNvSpPr/>
          <p:nvPr/>
        </p:nvSpPr>
        <p:spPr>
          <a:xfrm>
            <a:off x="3109992" y="3835814"/>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knot</a:t>
            </a:r>
          </a:p>
          <a:p>
            <a:pPr algn="ctr"/>
            <a:r>
              <a:rPr lang="en-US" dirty="0"/>
              <a:t>resolver</a:t>
            </a:r>
          </a:p>
        </p:txBody>
      </p:sp>
      <p:sp>
        <p:nvSpPr>
          <p:cNvPr id="73" name="Rectangle 72">
            <a:extLst>
              <a:ext uri="{FF2B5EF4-FFF2-40B4-BE49-F238E27FC236}">
                <a16:creationId xmlns:a16="http://schemas.microsoft.com/office/drawing/2014/main" id="{F9B24009-83FE-AA4F-B587-B9AADFD4CFEF}"/>
              </a:ext>
            </a:extLst>
          </p:cNvPr>
          <p:cNvSpPr/>
          <p:nvPr/>
        </p:nvSpPr>
        <p:spPr>
          <a:xfrm>
            <a:off x="3109991" y="2784406"/>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BIND9</a:t>
            </a:r>
          </a:p>
        </p:txBody>
      </p:sp>
      <p:cxnSp>
        <p:nvCxnSpPr>
          <p:cNvPr id="74" name="Straight Arrow Connector 73">
            <a:extLst>
              <a:ext uri="{FF2B5EF4-FFF2-40B4-BE49-F238E27FC236}">
                <a16:creationId xmlns:a16="http://schemas.microsoft.com/office/drawing/2014/main" id="{2F8EB3C6-B2BD-ED40-9006-9FE33B5DA28D}"/>
              </a:ext>
            </a:extLst>
          </p:cNvPr>
          <p:cNvCxnSpPr>
            <a:cxnSpLocks/>
            <a:stCxn id="61" idx="3"/>
            <a:endCxn id="11" idx="1"/>
          </p:cNvCxnSpPr>
          <p:nvPr/>
        </p:nvCxnSpPr>
        <p:spPr>
          <a:xfrm>
            <a:off x="4220465" y="2246132"/>
            <a:ext cx="1265325" cy="407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24AB742E-0263-7644-961D-374179B65BC4}"/>
              </a:ext>
            </a:extLst>
          </p:cNvPr>
          <p:cNvCxnSpPr>
            <a:cxnSpLocks/>
            <a:stCxn id="73" idx="3"/>
            <a:endCxn id="11" idx="1"/>
          </p:cNvCxnSpPr>
          <p:nvPr/>
        </p:nvCxnSpPr>
        <p:spPr>
          <a:xfrm flipV="1">
            <a:off x="4220464" y="2653566"/>
            <a:ext cx="1265326" cy="564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D352C76B-C181-B04D-8CC3-8CEC01CE14EC}"/>
              </a:ext>
            </a:extLst>
          </p:cNvPr>
          <p:cNvCxnSpPr>
            <a:cxnSpLocks/>
            <a:stCxn id="62" idx="3"/>
            <a:endCxn id="11" idx="1"/>
          </p:cNvCxnSpPr>
          <p:nvPr/>
        </p:nvCxnSpPr>
        <p:spPr>
          <a:xfrm flipV="1">
            <a:off x="4220465" y="2653566"/>
            <a:ext cx="1265325" cy="161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F855862D-CB4A-E344-83B2-9A9DB0CBBACD}"/>
              </a:ext>
            </a:extLst>
          </p:cNvPr>
          <p:cNvSpPr/>
          <p:nvPr/>
        </p:nvSpPr>
        <p:spPr>
          <a:xfrm>
            <a:off x="5485789" y="3527045"/>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dnsdist</a:t>
            </a:r>
            <a:endParaRPr lang="en-US" dirty="0"/>
          </a:p>
        </p:txBody>
      </p:sp>
      <p:cxnSp>
        <p:nvCxnSpPr>
          <p:cNvPr id="94" name="Straight Arrow Connector 93">
            <a:extLst>
              <a:ext uri="{FF2B5EF4-FFF2-40B4-BE49-F238E27FC236}">
                <a16:creationId xmlns:a16="http://schemas.microsoft.com/office/drawing/2014/main" id="{CF8681CA-378E-0D4E-B98C-ED6ABDD2168C}"/>
              </a:ext>
            </a:extLst>
          </p:cNvPr>
          <p:cNvCxnSpPr>
            <a:cxnSpLocks/>
            <a:stCxn id="61" idx="3"/>
            <a:endCxn id="89" idx="1"/>
          </p:cNvCxnSpPr>
          <p:nvPr/>
        </p:nvCxnSpPr>
        <p:spPr>
          <a:xfrm>
            <a:off x="4220465" y="2246132"/>
            <a:ext cx="1265324" cy="171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2FFD8664-96CA-C14C-8B23-BAA8865FDD0D}"/>
              </a:ext>
            </a:extLst>
          </p:cNvPr>
          <p:cNvCxnSpPr>
            <a:cxnSpLocks/>
            <a:stCxn id="73" idx="3"/>
            <a:endCxn id="89" idx="1"/>
          </p:cNvCxnSpPr>
          <p:nvPr/>
        </p:nvCxnSpPr>
        <p:spPr>
          <a:xfrm>
            <a:off x="4220464" y="3218303"/>
            <a:ext cx="1265325" cy="742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0E07422D-FFE6-C747-8816-501BFACCF33C}"/>
              </a:ext>
            </a:extLst>
          </p:cNvPr>
          <p:cNvCxnSpPr>
            <a:cxnSpLocks/>
            <a:stCxn id="62" idx="3"/>
            <a:endCxn id="89" idx="1"/>
          </p:cNvCxnSpPr>
          <p:nvPr/>
        </p:nvCxnSpPr>
        <p:spPr>
          <a:xfrm flipV="1">
            <a:off x="4220465" y="3960942"/>
            <a:ext cx="1265324" cy="308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3301241D-01ED-4744-9902-2469C08EBD87}"/>
              </a:ext>
            </a:extLst>
          </p:cNvPr>
          <p:cNvCxnSpPr>
            <a:cxnSpLocks/>
            <a:stCxn id="11" idx="3"/>
            <a:endCxn id="7" idx="1"/>
          </p:cNvCxnSpPr>
          <p:nvPr/>
        </p:nvCxnSpPr>
        <p:spPr>
          <a:xfrm flipV="1">
            <a:off x="6596263" y="2246132"/>
            <a:ext cx="934099" cy="407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DF869586-BE9C-2F41-B2CB-837A79F17300}"/>
              </a:ext>
            </a:extLst>
          </p:cNvPr>
          <p:cNvCxnSpPr>
            <a:cxnSpLocks/>
            <a:stCxn id="89" idx="3"/>
            <a:endCxn id="10" idx="1"/>
          </p:cNvCxnSpPr>
          <p:nvPr/>
        </p:nvCxnSpPr>
        <p:spPr>
          <a:xfrm>
            <a:off x="6596262" y="3960942"/>
            <a:ext cx="934099" cy="433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5F86E13D-4075-A940-B24A-984132FDAFA1}"/>
              </a:ext>
            </a:extLst>
          </p:cNvPr>
          <p:cNvCxnSpPr>
            <a:cxnSpLocks/>
            <a:stCxn id="89" idx="3"/>
            <a:endCxn id="7" idx="1"/>
          </p:cNvCxnSpPr>
          <p:nvPr/>
        </p:nvCxnSpPr>
        <p:spPr>
          <a:xfrm flipV="1">
            <a:off x="6596262" y="2246132"/>
            <a:ext cx="934100" cy="171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B3BB094F-8531-9242-B720-3632C1587BA9}"/>
              </a:ext>
            </a:extLst>
          </p:cNvPr>
          <p:cNvCxnSpPr>
            <a:cxnSpLocks/>
            <a:stCxn id="11" idx="3"/>
            <a:endCxn id="10" idx="1"/>
          </p:cNvCxnSpPr>
          <p:nvPr/>
        </p:nvCxnSpPr>
        <p:spPr>
          <a:xfrm>
            <a:off x="6596263" y="2653566"/>
            <a:ext cx="934098" cy="1741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Curved Connector 117">
            <a:extLst>
              <a:ext uri="{FF2B5EF4-FFF2-40B4-BE49-F238E27FC236}">
                <a16:creationId xmlns:a16="http://schemas.microsoft.com/office/drawing/2014/main" id="{AFBC410D-A704-D545-9DC5-6872806A21FD}"/>
              </a:ext>
            </a:extLst>
          </p:cNvPr>
          <p:cNvCxnSpPr>
            <a:cxnSpLocks/>
            <a:stCxn id="61" idx="3"/>
            <a:endCxn id="7" idx="0"/>
          </p:cNvCxnSpPr>
          <p:nvPr/>
        </p:nvCxnSpPr>
        <p:spPr>
          <a:xfrm flipV="1">
            <a:off x="4220465" y="1812235"/>
            <a:ext cx="3865134" cy="433897"/>
          </a:xfrm>
          <a:prstGeom prst="curvedConnector4">
            <a:avLst>
              <a:gd name="adj1" fmla="val 30055"/>
              <a:gd name="adj2" fmla="val 172095"/>
            </a:avLst>
          </a:prstGeom>
          <a:ln>
            <a:tailEnd type="triangle"/>
          </a:ln>
        </p:spPr>
        <p:style>
          <a:lnRef idx="1">
            <a:schemeClr val="accent1"/>
          </a:lnRef>
          <a:fillRef idx="0">
            <a:schemeClr val="accent1"/>
          </a:fillRef>
          <a:effectRef idx="0">
            <a:schemeClr val="accent1"/>
          </a:effectRef>
          <a:fontRef idx="minor">
            <a:schemeClr val="tx1"/>
          </a:fontRef>
        </p:style>
      </p:cxnSp>
      <p:sp>
        <p:nvSpPr>
          <p:cNvPr id="124" name="Rectangle 123">
            <a:extLst>
              <a:ext uri="{FF2B5EF4-FFF2-40B4-BE49-F238E27FC236}">
                <a16:creationId xmlns:a16="http://schemas.microsoft.com/office/drawing/2014/main" id="{296A6771-0F64-AE42-AEA3-61FADBDCA320}"/>
              </a:ext>
            </a:extLst>
          </p:cNvPr>
          <p:cNvSpPr/>
          <p:nvPr/>
        </p:nvSpPr>
        <p:spPr>
          <a:xfrm>
            <a:off x="3116359" y="4828735"/>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unbound</a:t>
            </a:r>
          </a:p>
        </p:txBody>
      </p:sp>
      <p:cxnSp>
        <p:nvCxnSpPr>
          <p:cNvPr id="125" name="Curved Connector 124">
            <a:extLst>
              <a:ext uri="{FF2B5EF4-FFF2-40B4-BE49-F238E27FC236}">
                <a16:creationId xmlns:a16="http://schemas.microsoft.com/office/drawing/2014/main" id="{01A73625-B2CC-DA4B-B04B-EE84D4C21322}"/>
              </a:ext>
            </a:extLst>
          </p:cNvPr>
          <p:cNvCxnSpPr>
            <a:cxnSpLocks/>
            <a:stCxn id="124" idx="3"/>
            <a:endCxn id="10" idx="2"/>
          </p:cNvCxnSpPr>
          <p:nvPr/>
        </p:nvCxnSpPr>
        <p:spPr>
          <a:xfrm flipV="1">
            <a:off x="4226832" y="4831505"/>
            <a:ext cx="3858766" cy="43112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B755D0E6-1154-C24F-9443-ECE51DF9D054}"/>
              </a:ext>
            </a:extLst>
          </p:cNvPr>
          <p:cNvCxnSpPr>
            <a:cxnSpLocks/>
            <a:stCxn id="124" idx="3"/>
            <a:endCxn id="89" idx="1"/>
          </p:cNvCxnSpPr>
          <p:nvPr/>
        </p:nvCxnSpPr>
        <p:spPr>
          <a:xfrm flipV="1">
            <a:off x="4226832" y="3960942"/>
            <a:ext cx="1258957" cy="1301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41EF0638-5EC7-6F4E-89BE-E1DD4A154795}"/>
              </a:ext>
            </a:extLst>
          </p:cNvPr>
          <p:cNvCxnSpPr>
            <a:cxnSpLocks/>
            <a:stCxn id="124" idx="3"/>
            <a:endCxn id="11" idx="1"/>
          </p:cNvCxnSpPr>
          <p:nvPr/>
        </p:nvCxnSpPr>
        <p:spPr>
          <a:xfrm flipV="1">
            <a:off x="4226832" y="2653566"/>
            <a:ext cx="1258958" cy="2609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1" name="TextBox 140">
            <a:extLst>
              <a:ext uri="{FF2B5EF4-FFF2-40B4-BE49-F238E27FC236}">
                <a16:creationId xmlns:a16="http://schemas.microsoft.com/office/drawing/2014/main" id="{42BE60F7-B279-564D-A02A-CDDCEE19165B}"/>
              </a:ext>
            </a:extLst>
          </p:cNvPr>
          <p:cNvSpPr txBox="1"/>
          <p:nvPr/>
        </p:nvSpPr>
        <p:spPr>
          <a:xfrm>
            <a:off x="6793460" y="103610"/>
            <a:ext cx="2443325" cy="923330"/>
          </a:xfrm>
          <a:prstGeom prst="rect">
            <a:avLst/>
          </a:prstGeom>
          <a:noFill/>
        </p:spPr>
        <p:txBody>
          <a:bodyPr wrap="square" rtlCol="0">
            <a:spAutoFit/>
          </a:bodyPr>
          <a:lstStyle/>
          <a:p>
            <a:pPr algn="ctr"/>
            <a:r>
              <a:rPr lang="en-US" dirty="0"/>
              <a:t>2 different BGP daemons (just in case of implementation issues)</a:t>
            </a:r>
          </a:p>
        </p:txBody>
      </p:sp>
      <p:sp>
        <p:nvSpPr>
          <p:cNvPr id="145" name="Rectangle 144">
            <a:extLst>
              <a:ext uri="{FF2B5EF4-FFF2-40B4-BE49-F238E27FC236}">
                <a16:creationId xmlns:a16="http://schemas.microsoft.com/office/drawing/2014/main" id="{925D2CEF-6B57-9F45-8D67-A8762D6EDAF4}"/>
              </a:ext>
            </a:extLst>
          </p:cNvPr>
          <p:cNvSpPr/>
          <p:nvPr/>
        </p:nvSpPr>
        <p:spPr>
          <a:xfrm>
            <a:off x="10392373" y="5234863"/>
            <a:ext cx="1732674" cy="923330"/>
          </a:xfrm>
          <a:prstGeom prst="rect">
            <a:avLst/>
          </a:prstGeom>
        </p:spPr>
        <p:txBody>
          <a:bodyPr wrap="square">
            <a:spAutoFit/>
          </a:bodyPr>
          <a:lstStyle/>
          <a:p>
            <a:pPr algn="ctr"/>
            <a:r>
              <a:rPr lang="en-US" dirty="0"/>
              <a:t>2+ datacenters</a:t>
            </a:r>
          </a:p>
          <a:p>
            <a:pPr algn="ctr"/>
            <a:r>
              <a:rPr lang="en-US" dirty="0"/>
              <a:t>one down, other one lives</a:t>
            </a:r>
          </a:p>
        </p:txBody>
      </p:sp>
      <p:sp>
        <p:nvSpPr>
          <p:cNvPr id="146" name="Rectangle 145">
            <a:extLst>
              <a:ext uri="{FF2B5EF4-FFF2-40B4-BE49-F238E27FC236}">
                <a16:creationId xmlns:a16="http://schemas.microsoft.com/office/drawing/2014/main" id="{4B00C6CD-364D-BD4F-8DA0-456BD6816564}"/>
              </a:ext>
            </a:extLst>
          </p:cNvPr>
          <p:cNvSpPr/>
          <p:nvPr/>
        </p:nvSpPr>
        <p:spPr>
          <a:xfrm>
            <a:off x="9000522" y="5449044"/>
            <a:ext cx="1274612" cy="646331"/>
          </a:xfrm>
          <a:prstGeom prst="rect">
            <a:avLst/>
          </a:prstGeom>
        </p:spPr>
        <p:txBody>
          <a:bodyPr wrap="square">
            <a:spAutoFit/>
          </a:bodyPr>
          <a:lstStyle/>
          <a:p>
            <a:pPr algn="ctr"/>
            <a:r>
              <a:rPr lang="en-US" dirty="0"/>
              <a:t>2+ routers</a:t>
            </a:r>
          </a:p>
          <a:p>
            <a:pPr algn="ctr"/>
            <a:r>
              <a:rPr lang="en-US" dirty="0"/>
              <a:t>per DC</a:t>
            </a:r>
          </a:p>
        </p:txBody>
      </p:sp>
      <p:sp>
        <p:nvSpPr>
          <p:cNvPr id="147" name="TextBox 146">
            <a:extLst>
              <a:ext uri="{FF2B5EF4-FFF2-40B4-BE49-F238E27FC236}">
                <a16:creationId xmlns:a16="http://schemas.microsoft.com/office/drawing/2014/main" id="{F3FC2E88-3209-284F-8586-5E49B81B9CAE}"/>
              </a:ext>
            </a:extLst>
          </p:cNvPr>
          <p:cNvSpPr txBox="1"/>
          <p:nvPr/>
        </p:nvSpPr>
        <p:spPr>
          <a:xfrm>
            <a:off x="5029038" y="5540822"/>
            <a:ext cx="2443325" cy="646331"/>
          </a:xfrm>
          <a:prstGeom prst="rect">
            <a:avLst/>
          </a:prstGeom>
          <a:noFill/>
        </p:spPr>
        <p:txBody>
          <a:bodyPr wrap="square" rtlCol="0">
            <a:spAutoFit/>
          </a:bodyPr>
          <a:lstStyle/>
          <a:p>
            <a:pPr algn="ctr"/>
            <a:r>
              <a:rPr lang="en-US" dirty="0"/>
              <a:t>Primarily </a:t>
            </a:r>
            <a:r>
              <a:rPr lang="en-US" dirty="0" err="1"/>
              <a:t>dnsdist</a:t>
            </a:r>
            <a:r>
              <a:rPr lang="en-US" dirty="0"/>
              <a:t>; failover to unbound</a:t>
            </a:r>
          </a:p>
        </p:txBody>
      </p:sp>
      <p:sp>
        <p:nvSpPr>
          <p:cNvPr id="148" name="TextBox 147">
            <a:extLst>
              <a:ext uri="{FF2B5EF4-FFF2-40B4-BE49-F238E27FC236}">
                <a16:creationId xmlns:a16="http://schemas.microsoft.com/office/drawing/2014/main" id="{8C904FA6-7AD1-3945-93C8-9325BB7350D0}"/>
              </a:ext>
            </a:extLst>
          </p:cNvPr>
          <p:cNvSpPr txBox="1"/>
          <p:nvPr/>
        </p:nvSpPr>
        <p:spPr>
          <a:xfrm>
            <a:off x="368690" y="2644065"/>
            <a:ext cx="2443325" cy="2031325"/>
          </a:xfrm>
          <a:prstGeom prst="rect">
            <a:avLst/>
          </a:prstGeom>
          <a:noFill/>
        </p:spPr>
        <p:txBody>
          <a:bodyPr wrap="square" rtlCol="0">
            <a:spAutoFit/>
          </a:bodyPr>
          <a:lstStyle/>
          <a:p>
            <a:pPr algn="ctr"/>
            <a:r>
              <a:rPr lang="en-US" dirty="0"/>
              <a:t>Variety of actual </a:t>
            </a:r>
            <a:r>
              <a:rPr lang="en-US" dirty="0" err="1"/>
              <a:t>recursors</a:t>
            </a:r>
            <a:r>
              <a:rPr lang="en-US" dirty="0"/>
              <a:t>; unbound fastest*, thus primary, partial amount of queries get balanced to BIND9 &amp; knot, as backup and for diversity</a:t>
            </a:r>
          </a:p>
        </p:txBody>
      </p:sp>
      <p:sp>
        <p:nvSpPr>
          <p:cNvPr id="153" name="TextBox 152">
            <a:extLst>
              <a:ext uri="{FF2B5EF4-FFF2-40B4-BE49-F238E27FC236}">
                <a16:creationId xmlns:a16="http://schemas.microsoft.com/office/drawing/2014/main" id="{31571A01-A844-CB47-B250-4353B80EDA62}"/>
              </a:ext>
            </a:extLst>
          </p:cNvPr>
          <p:cNvSpPr txBox="1"/>
          <p:nvPr/>
        </p:nvSpPr>
        <p:spPr>
          <a:xfrm>
            <a:off x="9236785" y="227701"/>
            <a:ext cx="2888261" cy="738664"/>
          </a:xfrm>
          <a:prstGeom prst="rect">
            <a:avLst/>
          </a:prstGeom>
          <a:noFill/>
        </p:spPr>
        <p:txBody>
          <a:bodyPr wrap="square" rtlCol="0">
            <a:spAutoFit/>
          </a:bodyPr>
          <a:lstStyle/>
          <a:p>
            <a:pPr algn="ctr"/>
            <a:r>
              <a:rPr lang="en-US" sz="1400" dirty="0"/>
              <a:t>2 </a:t>
            </a:r>
            <a:r>
              <a:rPr lang="en-US" sz="1400" dirty="0" err="1"/>
              <a:t>Anycasted</a:t>
            </a:r>
            <a:r>
              <a:rPr lang="en-US" sz="1400" dirty="0"/>
              <a:t> IPs  (2x IPv4 + 2x IPv6)</a:t>
            </a:r>
          </a:p>
          <a:p>
            <a:pPr algn="ctr"/>
            <a:r>
              <a:rPr lang="en-US" sz="1400" dirty="0"/>
              <a:t>One ‘primary’ for that BGP, the other ‘backup’.</a:t>
            </a:r>
          </a:p>
        </p:txBody>
      </p:sp>
      <p:sp>
        <p:nvSpPr>
          <p:cNvPr id="155" name="TextBox 154">
            <a:extLst>
              <a:ext uri="{FF2B5EF4-FFF2-40B4-BE49-F238E27FC236}">
                <a16:creationId xmlns:a16="http://schemas.microsoft.com/office/drawing/2014/main" id="{7FF78C33-C59C-8240-A69A-CCF3B75E0770}"/>
              </a:ext>
            </a:extLst>
          </p:cNvPr>
          <p:cNvSpPr txBox="1"/>
          <p:nvPr/>
        </p:nvSpPr>
        <p:spPr>
          <a:xfrm>
            <a:off x="368689" y="4526123"/>
            <a:ext cx="2899300" cy="230832"/>
          </a:xfrm>
          <a:prstGeom prst="rect">
            <a:avLst/>
          </a:prstGeom>
          <a:noFill/>
        </p:spPr>
        <p:txBody>
          <a:bodyPr wrap="square" rtlCol="0">
            <a:spAutoFit/>
          </a:bodyPr>
          <a:lstStyle/>
          <a:p>
            <a:r>
              <a:rPr lang="en-US" sz="900" dirty="0"/>
              <a:t>*=in our testing YMMV</a:t>
            </a:r>
          </a:p>
        </p:txBody>
      </p:sp>
      <p:sp>
        <p:nvSpPr>
          <p:cNvPr id="157" name="TextBox 156">
            <a:extLst>
              <a:ext uri="{FF2B5EF4-FFF2-40B4-BE49-F238E27FC236}">
                <a16:creationId xmlns:a16="http://schemas.microsoft.com/office/drawing/2014/main" id="{9E22865E-BA5D-5E4F-8843-4F0A8A22F3DC}"/>
              </a:ext>
            </a:extLst>
          </p:cNvPr>
          <p:cNvSpPr txBox="1"/>
          <p:nvPr/>
        </p:nvSpPr>
        <p:spPr>
          <a:xfrm>
            <a:off x="535735" y="1348057"/>
            <a:ext cx="3135860" cy="600164"/>
          </a:xfrm>
          <a:prstGeom prst="rect">
            <a:avLst/>
          </a:prstGeom>
          <a:noFill/>
        </p:spPr>
        <p:txBody>
          <a:bodyPr wrap="square" rtlCol="0">
            <a:spAutoFit/>
          </a:bodyPr>
          <a:lstStyle/>
          <a:p>
            <a:pPr algn="ctr"/>
            <a:r>
              <a:rPr lang="en-US" sz="1100" dirty="0"/>
              <a:t>What </a:t>
            </a:r>
            <a:r>
              <a:rPr lang="en-US" sz="1100" dirty="0" err="1"/>
              <a:t>Quickline</a:t>
            </a:r>
            <a:r>
              <a:rPr lang="en-US" sz="1100" dirty="0"/>
              <a:t> customers use</a:t>
            </a:r>
          </a:p>
          <a:p>
            <a:pPr algn="ctr"/>
            <a:r>
              <a:rPr lang="en-US" sz="1100" dirty="0"/>
              <a:t>(212.60.61.246 +  212.60.63.246 &amp; 2001:1a88:10:ffff::1 + 2001:1a88:10:ffff::2</a:t>
            </a:r>
          </a:p>
        </p:txBody>
      </p:sp>
    </p:spTree>
    <p:extLst>
      <p:ext uri="{BB962C8B-B14F-4D97-AF65-F5344CB8AC3E}">
        <p14:creationId xmlns:p14="http://schemas.microsoft.com/office/powerpoint/2010/main" val="410940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F5DE0-D0E4-5E4C-812A-024E8E9E3806}"/>
              </a:ext>
            </a:extLst>
          </p:cNvPr>
          <p:cNvSpPr>
            <a:spLocks noGrp="1"/>
          </p:cNvSpPr>
          <p:nvPr>
            <p:ph type="title"/>
          </p:nvPr>
        </p:nvSpPr>
        <p:spPr>
          <a:xfrm>
            <a:off x="838200" y="742278"/>
            <a:ext cx="10515600" cy="948410"/>
          </a:xfrm>
        </p:spPr>
        <p:txBody>
          <a:bodyPr/>
          <a:lstStyle/>
          <a:p>
            <a:r>
              <a:rPr lang="en-US" dirty="0" err="1"/>
              <a:t>Authoritive</a:t>
            </a:r>
            <a:endParaRPr lang="en-US" dirty="0"/>
          </a:p>
        </p:txBody>
      </p:sp>
      <p:sp>
        <p:nvSpPr>
          <p:cNvPr id="4" name="Date Placeholder 3">
            <a:extLst>
              <a:ext uri="{FF2B5EF4-FFF2-40B4-BE49-F238E27FC236}">
                <a16:creationId xmlns:a16="http://schemas.microsoft.com/office/drawing/2014/main" id="{A7A1FA63-36E7-BD41-AC91-E8032D970CC1}"/>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F23C15DA-34D4-824A-AA58-7D306A3C5D6C}"/>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92551CE4-F395-494D-A698-2735BB5D4935}"/>
              </a:ext>
            </a:extLst>
          </p:cNvPr>
          <p:cNvSpPr>
            <a:spLocks noGrp="1"/>
          </p:cNvSpPr>
          <p:nvPr>
            <p:ph type="sldNum" sz="quarter" idx="12"/>
          </p:nvPr>
        </p:nvSpPr>
        <p:spPr/>
        <p:txBody>
          <a:bodyPr/>
          <a:lstStyle/>
          <a:p>
            <a:fld id="{7BDE4F76-4196-C846-8BA3-26E4FCA6FDA6}" type="slidenum">
              <a:rPr lang="en-US" smtClean="0"/>
              <a:t>6</a:t>
            </a:fld>
            <a:endParaRPr lang="en-US"/>
          </a:p>
        </p:txBody>
      </p:sp>
      <p:sp>
        <p:nvSpPr>
          <p:cNvPr id="7" name="Rectangle 6">
            <a:extLst>
              <a:ext uri="{FF2B5EF4-FFF2-40B4-BE49-F238E27FC236}">
                <a16:creationId xmlns:a16="http://schemas.microsoft.com/office/drawing/2014/main" id="{B7232932-CAA6-144B-951F-8DCB622E4E1F}"/>
              </a:ext>
            </a:extLst>
          </p:cNvPr>
          <p:cNvSpPr/>
          <p:nvPr/>
        </p:nvSpPr>
        <p:spPr>
          <a:xfrm>
            <a:off x="7530362" y="1812235"/>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GoBGPd</a:t>
            </a:r>
            <a:endParaRPr lang="en-US" dirty="0"/>
          </a:p>
        </p:txBody>
      </p:sp>
      <p:sp>
        <p:nvSpPr>
          <p:cNvPr id="8" name="Oval 7">
            <a:extLst>
              <a:ext uri="{FF2B5EF4-FFF2-40B4-BE49-F238E27FC236}">
                <a16:creationId xmlns:a16="http://schemas.microsoft.com/office/drawing/2014/main" id="{5EA47D22-D82F-BD4C-8452-E5E7A2BE0A67}"/>
              </a:ext>
            </a:extLst>
          </p:cNvPr>
          <p:cNvSpPr/>
          <p:nvPr/>
        </p:nvSpPr>
        <p:spPr>
          <a:xfrm>
            <a:off x="9236785" y="1812236"/>
            <a:ext cx="842800" cy="8733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DC</a:t>
            </a:r>
          </a:p>
          <a:p>
            <a:pPr algn="ctr"/>
            <a:r>
              <a:rPr lang="en-US" dirty="0" err="1"/>
              <a:t>rtr</a:t>
            </a:r>
            <a:endParaRPr lang="en-US" dirty="0"/>
          </a:p>
        </p:txBody>
      </p:sp>
      <p:sp>
        <p:nvSpPr>
          <p:cNvPr id="9" name="Oval 8">
            <a:extLst>
              <a:ext uri="{FF2B5EF4-FFF2-40B4-BE49-F238E27FC236}">
                <a16:creationId xmlns:a16="http://schemas.microsoft.com/office/drawing/2014/main" id="{5B83F21D-F301-2343-8DEF-3B569BDDA871}"/>
              </a:ext>
            </a:extLst>
          </p:cNvPr>
          <p:cNvSpPr/>
          <p:nvPr/>
        </p:nvSpPr>
        <p:spPr>
          <a:xfrm>
            <a:off x="10837310" y="1812236"/>
            <a:ext cx="842800" cy="873334"/>
          </a:xfrm>
          <a:prstGeom prst="ellipse">
            <a:avLst/>
          </a:prstGeom>
          <a:solidFill>
            <a:schemeClr val="accent1">
              <a:alpha val="4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a:t>
            </a:r>
          </a:p>
          <a:p>
            <a:pPr algn="ctr"/>
            <a:r>
              <a:rPr lang="en-US" dirty="0" err="1"/>
              <a:t>rtr</a:t>
            </a:r>
            <a:endParaRPr lang="en-US" dirty="0"/>
          </a:p>
        </p:txBody>
      </p:sp>
      <p:sp>
        <p:nvSpPr>
          <p:cNvPr id="10" name="Rectangle 9">
            <a:extLst>
              <a:ext uri="{FF2B5EF4-FFF2-40B4-BE49-F238E27FC236}">
                <a16:creationId xmlns:a16="http://schemas.microsoft.com/office/drawing/2014/main" id="{5F5EA10E-3E9D-D544-8F05-26536EC2AE79}"/>
              </a:ext>
            </a:extLst>
          </p:cNvPr>
          <p:cNvSpPr/>
          <p:nvPr/>
        </p:nvSpPr>
        <p:spPr>
          <a:xfrm>
            <a:off x="7530361" y="3958171"/>
            <a:ext cx="1110473" cy="8733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ExaBGPd</a:t>
            </a:r>
            <a:endParaRPr lang="en-US" dirty="0"/>
          </a:p>
        </p:txBody>
      </p:sp>
      <p:sp>
        <p:nvSpPr>
          <p:cNvPr id="11" name="Rectangle 10">
            <a:extLst>
              <a:ext uri="{FF2B5EF4-FFF2-40B4-BE49-F238E27FC236}">
                <a16:creationId xmlns:a16="http://schemas.microsoft.com/office/drawing/2014/main" id="{738C21B5-A6CC-DF42-8971-148028212328}"/>
              </a:ext>
            </a:extLst>
          </p:cNvPr>
          <p:cNvSpPr/>
          <p:nvPr/>
        </p:nvSpPr>
        <p:spPr>
          <a:xfrm>
            <a:off x="5485790" y="2219669"/>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dnsdist</a:t>
            </a:r>
            <a:endParaRPr lang="en-US" dirty="0"/>
          </a:p>
        </p:txBody>
      </p:sp>
      <p:cxnSp>
        <p:nvCxnSpPr>
          <p:cNvPr id="15" name="Curved Connector 14">
            <a:extLst>
              <a:ext uri="{FF2B5EF4-FFF2-40B4-BE49-F238E27FC236}">
                <a16:creationId xmlns:a16="http://schemas.microsoft.com/office/drawing/2014/main" id="{CBF30B83-B99A-294D-B777-5E645A2CA4F5}"/>
              </a:ext>
            </a:extLst>
          </p:cNvPr>
          <p:cNvCxnSpPr>
            <a:cxnSpLocks/>
            <a:stCxn id="26" idx="3"/>
            <a:endCxn id="8" idx="7"/>
          </p:cNvCxnSpPr>
          <p:nvPr/>
        </p:nvCxnSpPr>
        <p:spPr>
          <a:xfrm rot="5400000" flipH="1">
            <a:off x="9076710" y="2819584"/>
            <a:ext cx="2763475" cy="1004575"/>
          </a:xfrm>
          <a:prstGeom prst="curvedConnector5">
            <a:avLst>
              <a:gd name="adj1" fmla="val -8272"/>
              <a:gd name="adj2" fmla="val 50000"/>
              <a:gd name="adj3" fmla="val 1082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urved Connector 17">
            <a:extLst>
              <a:ext uri="{FF2B5EF4-FFF2-40B4-BE49-F238E27FC236}">
                <a16:creationId xmlns:a16="http://schemas.microsoft.com/office/drawing/2014/main" id="{C6EC7569-D6B1-6140-8EBE-8DBD5EF5E9CA}"/>
              </a:ext>
            </a:extLst>
          </p:cNvPr>
          <p:cNvCxnSpPr>
            <a:cxnSpLocks/>
            <a:stCxn id="26" idx="1"/>
            <a:endCxn id="8" idx="5"/>
          </p:cNvCxnSpPr>
          <p:nvPr/>
        </p:nvCxnSpPr>
        <p:spPr>
          <a:xfrm rot="16200000" flipV="1">
            <a:off x="9694251" y="2819583"/>
            <a:ext cx="1528395" cy="100457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3BAF0E2E-3EB0-D943-8665-D34B7B95C3CC}"/>
              </a:ext>
            </a:extLst>
          </p:cNvPr>
          <p:cNvSpPr/>
          <p:nvPr/>
        </p:nvSpPr>
        <p:spPr>
          <a:xfrm>
            <a:off x="9236785" y="3958171"/>
            <a:ext cx="842800" cy="8733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DC</a:t>
            </a:r>
          </a:p>
          <a:p>
            <a:pPr algn="ctr"/>
            <a:r>
              <a:rPr lang="en-US" dirty="0" err="1"/>
              <a:t>rtr</a:t>
            </a:r>
            <a:endParaRPr lang="en-US" dirty="0"/>
          </a:p>
        </p:txBody>
      </p:sp>
      <p:sp>
        <p:nvSpPr>
          <p:cNvPr id="26" name="Oval 25">
            <a:extLst>
              <a:ext uri="{FF2B5EF4-FFF2-40B4-BE49-F238E27FC236}">
                <a16:creationId xmlns:a16="http://schemas.microsoft.com/office/drawing/2014/main" id="{16A3340B-6FAF-D34D-95D7-047BAB13AD73}"/>
              </a:ext>
            </a:extLst>
          </p:cNvPr>
          <p:cNvSpPr/>
          <p:nvPr/>
        </p:nvSpPr>
        <p:spPr>
          <a:xfrm>
            <a:off x="10837310" y="3958171"/>
            <a:ext cx="842800" cy="873334"/>
          </a:xfrm>
          <a:prstGeom prst="ellipse">
            <a:avLst/>
          </a:prstGeom>
          <a:solidFill>
            <a:schemeClr val="accent1">
              <a:alpha val="4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a:t>
            </a:r>
          </a:p>
          <a:p>
            <a:pPr algn="ctr"/>
            <a:r>
              <a:rPr lang="en-US" dirty="0" err="1"/>
              <a:t>rtr</a:t>
            </a:r>
            <a:endParaRPr lang="en-US" dirty="0"/>
          </a:p>
        </p:txBody>
      </p:sp>
      <p:cxnSp>
        <p:nvCxnSpPr>
          <p:cNvPr id="27" name="Curved Connector 26">
            <a:extLst>
              <a:ext uri="{FF2B5EF4-FFF2-40B4-BE49-F238E27FC236}">
                <a16:creationId xmlns:a16="http://schemas.microsoft.com/office/drawing/2014/main" id="{7652CAB3-F5F7-CF49-8151-649BA8775FA2}"/>
              </a:ext>
            </a:extLst>
          </p:cNvPr>
          <p:cNvCxnSpPr>
            <a:cxnSpLocks/>
            <a:stCxn id="9" idx="3"/>
            <a:endCxn id="25" idx="7"/>
          </p:cNvCxnSpPr>
          <p:nvPr/>
        </p:nvCxnSpPr>
        <p:spPr>
          <a:xfrm rot="5400000">
            <a:off x="9694251" y="2819583"/>
            <a:ext cx="1528395" cy="100457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a:extLst>
              <a:ext uri="{FF2B5EF4-FFF2-40B4-BE49-F238E27FC236}">
                <a16:creationId xmlns:a16="http://schemas.microsoft.com/office/drawing/2014/main" id="{0A5BD293-D890-4E4F-A3B2-445CF3699AD4}"/>
              </a:ext>
            </a:extLst>
          </p:cNvPr>
          <p:cNvCxnSpPr>
            <a:cxnSpLocks/>
            <a:stCxn id="9" idx="1"/>
            <a:endCxn id="25" idx="5"/>
          </p:cNvCxnSpPr>
          <p:nvPr/>
        </p:nvCxnSpPr>
        <p:spPr>
          <a:xfrm rot="16200000" flipH="1" flipV="1">
            <a:off x="9076710" y="2819582"/>
            <a:ext cx="2763475" cy="1004575"/>
          </a:xfrm>
          <a:prstGeom prst="curvedConnector5">
            <a:avLst>
              <a:gd name="adj1" fmla="val -8272"/>
              <a:gd name="adj2" fmla="val 50000"/>
              <a:gd name="adj3" fmla="val 1082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5647217-2E30-3A4B-9F48-422637CFF79C}"/>
              </a:ext>
            </a:extLst>
          </p:cNvPr>
          <p:cNvCxnSpPr>
            <a:cxnSpLocks/>
            <a:stCxn id="7" idx="3"/>
            <a:endCxn id="25" idx="1"/>
          </p:cNvCxnSpPr>
          <p:nvPr/>
        </p:nvCxnSpPr>
        <p:spPr>
          <a:xfrm>
            <a:off x="8640835" y="2246132"/>
            <a:ext cx="719375" cy="1839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6251FA46-5AF0-8D49-BDFE-C8BA64A94550}"/>
              </a:ext>
            </a:extLst>
          </p:cNvPr>
          <p:cNvCxnSpPr>
            <a:cxnSpLocks/>
            <a:stCxn id="7" idx="3"/>
            <a:endCxn id="8" idx="2"/>
          </p:cNvCxnSpPr>
          <p:nvPr/>
        </p:nvCxnSpPr>
        <p:spPr>
          <a:xfrm>
            <a:off x="8640835" y="2246132"/>
            <a:ext cx="595950" cy="2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958117D-5966-8740-BBB9-A2C3E10D3330}"/>
              </a:ext>
            </a:extLst>
          </p:cNvPr>
          <p:cNvCxnSpPr>
            <a:cxnSpLocks/>
            <a:stCxn id="10" idx="3"/>
            <a:endCxn id="8" idx="3"/>
          </p:cNvCxnSpPr>
          <p:nvPr/>
        </p:nvCxnSpPr>
        <p:spPr>
          <a:xfrm flipV="1">
            <a:off x="8640834" y="2557673"/>
            <a:ext cx="719376" cy="1837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7F49FF61-F0B8-0846-A8CD-9CF949798A72}"/>
              </a:ext>
            </a:extLst>
          </p:cNvPr>
          <p:cNvCxnSpPr>
            <a:cxnSpLocks/>
            <a:stCxn id="10" idx="3"/>
            <a:endCxn id="25" idx="2"/>
          </p:cNvCxnSpPr>
          <p:nvPr/>
        </p:nvCxnSpPr>
        <p:spPr>
          <a:xfrm>
            <a:off x="8640834" y="4394838"/>
            <a:ext cx="5959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B0A02956-B1F1-B346-9DEC-66257E26C02E}"/>
              </a:ext>
            </a:extLst>
          </p:cNvPr>
          <p:cNvSpPr/>
          <p:nvPr/>
        </p:nvSpPr>
        <p:spPr>
          <a:xfrm>
            <a:off x="3109992" y="1812235"/>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nsd</a:t>
            </a:r>
            <a:endParaRPr lang="en-US" dirty="0"/>
          </a:p>
        </p:txBody>
      </p:sp>
      <p:sp>
        <p:nvSpPr>
          <p:cNvPr id="62" name="Rectangle 61">
            <a:extLst>
              <a:ext uri="{FF2B5EF4-FFF2-40B4-BE49-F238E27FC236}">
                <a16:creationId xmlns:a16="http://schemas.microsoft.com/office/drawing/2014/main" id="{0DB180E3-C1A5-8A4E-BA65-700C95C0D69F}"/>
              </a:ext>
            </a:extLst>
          </p:cNvPr>
          <p:cNvSpPr/>
          <p:nvPr/>
        </p:nvSpPr>
        <p:spPr>
          <a:xfrm>
            <a:off x="3109992" y="3835814"/>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knot</a:t>
            </a:r>
          </a:p>
        </p:txBody>
      </p:sp>
      <p:sp>
        <p:nvSpPr>
          <p:cNvPr id="73" name="Rectangle 72">
            <a:extLst>
              <a:ext uri="{FF2B5EF4-FFF2-40B4-BE49-F238E27FC236}">
                <a16:creationId xmlns:a16="http://schemas.microsoft.com/office/drawing/2014/main" id="{F9B24009-83FE-AA4F-B587-B9AADFD4CFEF}"/>
              </a:ext>
            </a:extLst>
          </p:cNvPr>
          <p:cNvSpPr/>
          <p:nvPr/>
        </p:nvSpPr>
        <p:spPr>
          <a:xfrm>
            <a:off x="3109991" y="2784406"/>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BIND9</a:t>
            </a:r>
          </a:p>
        </p:txBody>
      </p:sp>
      <p:cxnSp>
        <p:nvCxnSpPr>
          <p:cNvPr id="74" name="Straight Arrow Connector 73">
            <a:extLst>
              <a:ext uri="{FF2B5EF4-FFF2-40B4-BE49-F238E27FC236}">
                <a16:creationId xmlns:a16="http://schemas.microsoft.com/office/drawing/2014/main" id="{2F8EB3C6-B2BD-ED40-9006-9FE33B5DA28D}"/>
              </a:ext>
            </a:extLst>
          </p:cNvPr>
          <p:cNvCxnSpPr>
            <a:cxnSpLocks/>
            <a:stCxn id="61" idx="3"/>
            <a:endCxn id="11" idx="1"/>
          </p:cNvCxnSpPr>
          <p:nvPr/>
        </p:nvCxnSpPr>
        <p:spPr>
          <a:xfrm>
            <a:off x="4220465" y="2246132"/>
            <a:ext cx="1265325" cy="407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24AB742E-0263-7644-961D-374179B65BC4}"/>
              </a:ext>
            </a:extLst>
          </p:cNvPr>
          <p:cNvCxnSpPr>
            <a:cxnSpLocks/>
            <a:stCxn id="73" idx="3"/>
            <a:endCxn id="11" idx="1"/>
          </p:cNvCxnSpPr>
          <p:nvPr/>
        </p:nvCxnSpPr>
        <p:spPr>
          <a:xfrm flipV="1">
            <a:off x="4220464" y="2653566"/>
            <a:ext cx="1265326" cy="564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D352C76B-C181-B04D-8CC3-8CEC01CE14EC}"/>
              </a:ext>
            </a:extLst>
          </p:cNvPr>
          <p:cNvCxnSpPr>
            <a:cxnSpLocks/>
            <a:stCxn id="62" idx="3"/>
            <a:endCxn id="11" idx="1"/>
          </p:cNvCxnSpPr>
          <p:nvPr/>
        </p:nvCxnSpPr>
        <p:spPr>
          <a:xfrm flipV="1">
            <a:off x="4220465" y="2653566"/>
            <a:ext cx="1265325" cy="1616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F855862D-CB4A-E344-83B2-9A9DB0CBBACD}"/>
              </a:ext>
            </a:extLst>
          </p:cNvPr>
          <p:cNvSpPr/>
          <p:nvPr/>
        </p:nvSpPr>
        <p:spPr>
          <a:xfrm>
            <a:off x="5485789" y="3527045"/>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dnsdist</a:t>
            </a:r>
            <a:endParaRPr lang="en-US" dirty="0"/>
          </a:p>
        </p:txBody>
      </p:sp>
      <p:cxnSp>
        <p:nvCxnSpPr>
          <p:cNvPr id="94" name="Straight Arrow Connector 93">
            <a:extLst>
              <a:ext uri="{FF2B5EF4-FFF2-40B4-BE49-F238E27FC236}">
                <a16:creationId xmlns:a16="http://schemas.microsoft.com/office/drawing/2014/main" id="{CF8681CA-378E-0D4E-B98C-ED6ABDD2168C}"/>
              </a:ext>
            </a:extLst>
          </p:cNvPr>
          <p:cNvCxnSpPr>
            <a:cxnSpLocks/>
            <a:stCxn id="61" idx="3"/>
            <a:endCxn id="89" idx="1"/>
          </p:cNvCxnSpPr>
          <p:nvPr/>
        </p:nvCxnSpPr>
        <p:spPr>
          <a:xfrm>
            <a:off x="4220465" y="2246132"/>
            <a:ext cx="1265324" cy="171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2FFD8664-96CA-C14C-8B23-BAA8865FDD0D}"/>
              </a:ext>
            </a:extLst>
          </p:cNvPr>
          <p:cNvCxnSpPr>
            <a:cxnSpLocks/>
            <a:stCxn id="73" idx="3"/>
            <a:endCxn id="89" idx="1"/>
          </p:cNvCxnSpPr>
          <p:nvPr/>
        </p:nvCxnSpPr>
        <p:spPr>
          <a:xfrm>
            <a:off x="4220464" y="3218303"/>
            <a:ext cx="1265325" cy="742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a:extLst>
              <a:ext uri="{FF2B5EF4-FFF2-40B4-BE49-F238E27FC236}">
                <a16:creationId xmlns:a16="http://schemas.microsoft.com/office/drawing/2014/main" id="{0E07422D-FFE6-C747-8816-501BFACCF33C}"/>
              </a:ext>
            </a:extLst>
          </p:cNvPr>
          <p:cNvCxnSpPr>
            <a:cxnSpLocks/>
            <a:stCxn id="62" idx="3"/>
            <a:endCxn id="89" idx="1"/>
          </p:cNvCxnSpPr>
          <p:nvPr/>
        </p:nvCxnSpPr>
        <p:spPr>
          <a:xfrm flipV="1">
            <a:off x="4220465" y="3960942"/>
            <a:ext cx="1265324" cy="308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3301241D-01ED-4744-9902-2469C08EBD87}"/>
              </a:ext>
            </a:extLst>
          </p:cNvPr>
          <p:cNvCxnSpPr>
            <a:cxnSpLocks/>
            <a:stCxn id="11" idx="3"/>
            <a:endCxn id="7" idx="1"/>
          </p:cNvCxnSpPr>
          <p:nvPr/>
        </p:nvCxnSpPr>
        <p:spPr>
          <a:xfrm flipV="1">
            <a:off x="6596263" y="2246132"/>
            <a:ext cx="934099" cy="407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DF869586-BE9C-2F41-B2CB-837A79F17300}"/>
              </a:ext>
            </a:extLst>
          </p:cNvPr>
          <p:cNvCxnSpPr>
            <a:cxnSpLocks/>
            <a:stCxn id="89" idx="3"/>
            <a:endCxn id="10" idx="1"/>
          </p:cNvCxnSpPr>
          <p:nvPr/>
        </p:nvCxnSpPr>
        <p:spPr>
          <a:xfrm>
            <a:off x="6596262" y="3960942"/>
            <a:ext cx="934099" cy="433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5F86E13D-4075-A940-B24A-984132FDAFA1}"/>
              </a:ext>
            </a:extLst>
          </p:cNvPr>
          <p:cNvCxnSpPr>
            <a:cxnSpLocks/>
            <a:stCxn id="89" idx="3"/>
            <a:endCxn id="7" idx="1"/>
          </p:cNvCxnSpPr>
          <p:nvPr/>
        </p:nvCxnSpPr>
        <p:spPr>
          <a:xfrm flipV="1">
            <a:off x="6596262" y="2246132"/>
            <a:ext cx="934100" cy="1714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B3BB094F-8531-9242-B720-3632C1587BA9}"/>
              </a:ext>
            </a:extLst>
          </p:cNvPr>
          <p:cNvCxnSpPr>
            <a:cxnSpLocks/>
            <a:stCxn id="11" idx="3"/>
            <a:endCxn id="10" idx="1"/>
          </p:cNvCxnSpPr>
          <p:nvPr/>
        </p:nvCxnSpPr>
        <p:spPr>
          <a:xfrm>
            <a:off x="6596263" y="2653566"/>
            <a:ext cx="934098" cy="1741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Curved Connector 117">
            <a:extLst>
              <a:ext uri="{FF2B5EF4-FFF2-40B4-BE49-F238E27FC236}">
                <a16:creationId xmlns:a16="http://schemas.microsoft.com/office/drawing/2014/main" id="{AFBC410D-A704-D545-9DC5-6872806A21FD}"/>
              </a:ext>
            </a:extLst>
          </p:cNvPr>
          <p:cNvCxnSpPr>
            <a:cxnSpLocks/>
            <a:stCxn id="61" idx="3"/>
            <a:endCxn id="7" idx="0"/>
          </p:cNvCxnSpPr>
          <p:nvPr/>
        </p:nvCxnSpPr>
        <p:spPr>
          <a:xfrm flipV="1">
            <a:off x="4220465" y="1812235"/>
            <a:ext cx="3865134" cy="433897"/>
          </a:xfrm>
          <a:prstGeom prst="curvedConnector4">
            <a:avLst>
              <a:gd name="adj1" fmla="val 30055"/>
              <a:gd name="adj2" fmla="val 172095"/>
            </a:avLst>
          </a:prstGeom>
          <a:ln>
            <a:tailEnd type="triangle"/>
          </a:ln>
        </p:spPr>
        <p:style>
          <a:lnRef idx="1">
            <a:schemeClr val="accent1"/>
          </a:lnRef>
          <a:fillRef idx="0">
            <a:schemeClr val="accent1"/>
          </a:fillRef>
          <a:effectRef idx="0">
            <a:schemeClr val="accent1"/>
          </a:effectRef>
          <a:fontRef idx="minor">
            <a:schemeClr val="tx1"/>
          </a:fontRef>
        </p:style>
      </p:cxnSp>
      <p:sp>
        <p:nvSpPr>
          <p:cNvPr id="124" name="Rectangle 123">
            <a:extLst>
              <a:ext uri="{FF2B5EF4-FFF2-40B4-BE49-F238E27FC236}">
                <a16:creationId xmlns:a16="http://schemas.microsoft.com/office/drawing/2014/main" id="{296A6771-0F64-AE42-AEA3-61FADBDCA320}"/>
              </a:ext>
            </a:extLst>
          </p:cNvPr>
          <p:cNvSpPr/>
          <p:nvPr/>
        </p:nvSpPr>
        <p:spPr>
          <a:xfrm>
            <a:off x="3116359" y="4828735"/>
            <a:ext cx="1110473"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nsd</a:t>
            </a:r>
            <a:endParaRPr lang="en-US" dirty="0"/>
          </a:p>
        </p:txBody>
      </p:sp>
      <p:cxnSp>
        <p:nvCxnSpPr>
          <p:cNvPr id="125" name="Curved Connector 124">
            <a:extLst>
              <a:ext uri="{FF2B5EF4-FFF2-40B4-BE49-F238E27FC236}">
                <a16:creationId xmlns:a16="http://schemas.microsoft.com/office/drawing/2014/main" id="{01A73625-B2CC-DA4B-B04B-EE84D4C21322}"/>
              </a:ext>
            </a:extLst>
          </p:cNvPr>
          <p:cNvCxnSpPr>
            <a:cxnSpLocks/>
            <a:stCxn id="124" idx="3"/>
            <a:endCxn id="10" idx="2"/>
          </p:cNvCxnSpPr>
          <p:nvPr/>
        </p:nvCxnSpPr>
        <p:spPr>
          <a:xfrm flipV="1">
            <a:off x="4226832" y="4831505"/>
            <a:ext cx="3858766" cy="43112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B755D0E6-1154-C24F-9443-ECE51DF9D054}"/>
              </a:ext>
            </a:extLst>
          </p:cNvPr>
          <p:cNvCxnSpPr>
            <a:cxnSpLocks/>
            <a:stCxn id="124" idx="3"/>
            <a:endCxn id="89" idx="1"/>
          </p:cNvCxnSpPr>
          <p:nvPr/>
        </p:nvCxnSpPr>
        <p:spPr>
          <a:xfrm flipV="1">
            <a:off x="4226832" y="3960942"/>
            <a:ext cx="1258957" cy="1301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41EF0638-5EC7-6F4E-89BE-E1DD4A154795}"/>
              </a:ext>
            </a:extLst>
          </p:cNvPr>
          <p:cNvCxnSpPr>
            <a:cxnSpLocks/>
            <a:stCxn id="124" idx="3"/>
            <a:endCxn id="11" idx="1"/>
          </p:cNvCxnSpPr>
          <p:nvPr/>
        </p:nvCxnSpPr>
        <p:spPr>
          <a:xfrm flipV="1">
            <a:off x="4226832" y="2653566"/>
            <a:ext cx="1258958" cy="2609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1" name="TextBox 140">
            <a:extLst>
              <a:ext uri="{FF2B5EF4-FFF2-40B4-BE49-F238E27FC236}">
                <a16:creationId xmlns:a16="http://schemas.microsoft.com/office/drawing/2014/main" id="{42BE60F7-B279-564D-A02A-CDDCEE19165B}"/>
              </a:ext>
            </a:extLst>
          </p:cNvPr>
          <p:cNvSpPr txBox="1"/>
          <p:nvPr/>
        </p:nvSpPr>
        <p:spPr>
          <a:xfrm>
            <a:off x="6793460" y="103610"/>
            <a:ext cx="2443325" cy="923330"/>
          </a:xfrm>
          <a:prstGeom prst="rect">
            <a:avLst/>
          </a:prstGeom>
          <a:noFill/>
        </p:spPr>
        <p:txBody>
          <a:bodyPr wrap="square" rtlCol="0">
            <a:spAutoFit/>
          </a:bodyPr>
          <a:lstStyle/>
          <a:p>
            <a:pPr algn="ctr"/>
            <a:r>
              <a:rPr lang="en-US" dirty="0"/>
              <a:t>2 different BGP daemons (just in case of implementation issues)</a:t>
            </a:r>
          </a:p>
        </p:txBody>
      </p:sp>
      <p:sp>
        <p:nvSpPr>
          <p:cNvPr id="145" name="Rectangle 144">
            <a:extLst>
              <a:ext uri="{FF2B5EF4-FFF2-40B4-BE49-F238E27FC236}">
                <a16:creationId xmlns:a16="http://schemas.microsoft.com/office/drawing/2014/main" id="{925D2CEF-6B57-9F45-8D67-A8762D6EDAF4}"/>
              </a:ext>
            </a:extLst>
          </p:cNvPr>
          <p:cNvSpPr/>
          <p:nvPr/>
        </p:nvSpPr>
        <p:spPr>
          <a:xfrm>
            <a:off x="10392373" y="5234863"/>
            <a:ext cx="1732674" cy="923330"/>
          </a:xfrm>
          <a:prstGeom prst="rect">
            <a:avLst/>
          </a:prstGeom>
        </p:spPr>
        <p:txBody>
          <a:bodyPr wrap="square">
            <a:spAutoFit/>
          </a:bodyPr>
          <a:lstStyle/>
          <a:p>
            <a:pPr algn="ctr"/>
            <a:r>
              <a:rPr lang="en-US" dirty="0"/>
              <a:t>2+ datacenters</a:t>
            </a:r>
          </a:p>
          <a:p>
            <a:pPr algn="ctr"/>
            <a:r>
              <a:rPr lang="en-US" dirty="0"/>
              <a:t>one down, other one lives</a:t>
            </a:r>
          </a:p>
        </p:txBody>
      </p:sp>
      <p:sp>
        <p:nvSpPr>
          <p:cNvPr id="146" name="Rectangle 145">
            <a:extLst>
              <a:ext uri="{FF2B5EF4-FFF2-40B4-BE49-F238E27FC236}">
                <a16:creationId xmlns:a16="http://schemas.microsoft.com/office/drawing/2014/main" id="{4B00C6CD-364D-BD4F-8DA0-456BD6816564}"/>
              </a:ext>
            </a:extLst>
          </p:cNvPr>
          <p:cNvSpPr/>
          <p:nvPr/>
        </p:nvSpPr>
        <p:spPr>
          <a:xfrm>
            <a:off x="9000522" y="5449044"/>
            <a:ext cx="1274612" cy="646331"/>
          </a:xfrm>
          <a:prstGeom prst="rect">
            <a:avLst/>
          </a:prstGeom>
        </p:spPr>
        <p:txBody>
          <a:bodyPr wrap="square">
            <a:spAutoFit/>
          </a:bodyPr>
          <a:lstStyle/>
          <a:p>
            <a:pPr algn="ctr"/>
            <a:r>
              <a:rPr lang="en-US" dirty="0"/>
              <a:t>2+ routers</a:t>
            </a:r>
          </a:p>
          <a:p>
            <a:pPr algn="ctr"/>
            <a:r>
              <a:rPr lang="en-US" dirty="0"/>
              <a:t>per DC</a:t>
            </a:r>
          </a:p>
        </p:txBody>
      </p:sp>
      <p:sp>
        <p:nvSpPr>
          <p:cNvPr id="147" name="TextBox 146">
            <a:extLst>
              <a:ext uri="{FF2B5EF4-FFF2-40B4-BE49-F238E27FC236}">
                <a16:creationId xmlns:a16="http://schemas.microsoft.com/office/drawing/2014/main" id="{F3FC2E88-3209-284F-8586-5E49B81B9CAE}"/>
              </a:ext>
            </a:extLst>
          </p:cNvPr>
          <p:cNvSpPr txBox="1"/>
          <p:nvPr/>
        </p:nvSpPr>
        <p:spPr>
          <a:xfrm>
            <a:off x="5029038" y="5540822"/>
            <a:ext cx="2443325" cy="646331"/>
          </a:xfrm>
          <a:prstGeom prst="rect">
            <a:avLst/>
          </a:prstGeom>
          <a:noFill/>
        </p:spPr>
        <p:txBody>
          <a:bodyPr wrap="square" rtlCol="0">
            <a:spAutoFit/>
          </a:bodyPr>
          <a:lstStyle/>
          <a:p>
            <a:pPr algn="ctr"/>
            <a:r>
              <a:rPr lang="en-US" dirty="0"/>
              <a:t>Primarily </a:t>
            </a:r>
            <a:r>
              <a:rPr lang="en-US" dirty="0" err="1"/>
              <a:t>dnsdist</a:t>
            </a:r>
            <a:r>
              <a:rPr lang="en-US" dirty="0"/>
              <a:t>; failover to </a:t>
            </a:r>
            <a:r>
              <a:rPr lang="en-US" dirty="0" err="1"/>
              <a:t>nsd</a:t>
            </a:r>
            <a:endParaRPr lang="en-US" dirty="0"/>
          </a:p>
        </p:txBody>
      </p:sp>
      <p:sp>
        <p:nvSpPr>
          <p:cNvPr id="148" name="TextBox 147">
            <a:extLst>
              <a:ext uri="{FF2B5EF4-FFF2-40B4-BE49-F238E27FC236}">
                <a16:creationId xmlns:a16="http://schemas.microsoft.com/office/drawing/2014/main" id="{8C904FA6-7AD1-3945-93C8-9325BB7350D0}"/>
              </a:ext>
            </a:extLst>
          </p:cNvPr>
          <p:cNvSpPr txBox="1"/>
          <p:nvPr/>
        </p:nvSpPr>
        <p:spPr>
          <a:xfrm>
            <a:off x="368691" y="1718472"/>
            <a:ext cx="2443325" cy="2862322"/>
          </a:xfrm>
          <a:prstGeom prst="rect">
            <a:avLst/>
          </a:prstGeom>
          <a:noFill/>
        </p:spPr>
        <p:txBody>
          <a:bodyPr wrap="square" rtlCol="0">
            <a:spAutoFit/>
          </a:bodyPr>
          <a:lstStyle/>
          <a:p>
            <a:pPr algn="ctr"/>
            <a:r>
              <a:rPr lang="en-US" dirty="0"/>
              <a:t>Variety of actual </a:t>
            </a:r>
            <a:r>
              <a:rPr lang="en-US" dirty="0" err="1"/>
              <a:t>recursors</a:t>
            </a:r>
            <a:r>
              <a:rPr lang="en-US" dirty="0"/>
              <a:t>; </a:t>
            </a:r>
            <a:r>
              <a:rPr lang="en-US" dirty="0" err="1"/>
              <a:t>nsd</a:t>
            </a:r>
            <a:r>
              <a:rPr lang="en-US" dirty="0"/>
              <a:t> tested as fastest*, thus primary, partial amount of queries get balanced to BIND9 &amp; knot, as backup and for diversity</a:t>
            </a:r>
          </a:p>
          <a:p>
            <a:pPr algn="ctr"/>
            <a:endParaRPr lang="en-US" dirty="0"/>
          </a:p>
          <a:p>
            <a:pPr algn="ctr"/>
            <a:r>
              <a:rPr lang="en-US" dirty="0" err="1"/>
              <a:t>PowerDNS</a:t>
            </a:r>
            <a:r>
              <a:rPr lang="en-US" dirty="0"/>
              <a:t> in the back, IXFR to frontends</a:t>
            </a:r>
          </a:p>
        </p:txBody>
      </p:sp>
      <p:sp>
        <p:nvSpPr>
          <p:cNvPr id="45" name="Rectangle 44">
            <a:extLst>
              <a:ext uri="{FF2B5EF4-FFF2-40B4-BE49-F238E27FC236}">
                <a16:creationId xmlns:a16="http://schemas.microsoft.com/office/drawing/2014/main" id="{3660A03F-BB72-8E48-8519-663BE1F3E044}"/>
              </a:ext>
            </a:extLst>
          </p:cNvPr>
          <p:cNvSpPr/>
          <p:nvPr/>
        </p:nvSpPr>
        <p:spPr>
          <a:xfrm>
            <a:off x="985576" y="4806719"/>
            <a:ext cx="1205247" cy="8677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PowerDNS</a:t>
            </a:r>
            <a:endParaRPr lang="en-US" dirty="0"/>
          </a:p>
        </p:txBody>
      </p:sp>
      <p:cxnSp>
        <p:nvCxnSpPr>
          <p:cNvPr id="47" name="Straight Arrow Connector 46">
            <a:extLst>
              <a:ext uri="{FF2B5EF4-FFF2-40B4-BE49-F238E27FC236}">
                <a16:creationId xmlns:a16="http://schemas.microsoft.com/office/drawing/2014/main" id="{6A4358D0-5831-804E-BFA2-E7D6432CABBA}"/>
              </a:ext>
            </a:extLst>
          </p:cNvPr>
          <p:cNvCxnSpPr>
            <a:cxnSpLocks/>
            <a:stCxn id="45" idx="3"/>
            <a:endCxn id="62" idx="1"/>
          </p:cNvCxnSpPr>
          <p:nvPr/>
        </p:nvCxnSpPr>
        <p:spPr>
          <a:xfrm flipV="1">
            <a:off x="2190823" y="4269711"/>
            <a:ext cx="919169" cy="970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F86FA40-A371-9844-A144-1EC1E053E323}"/>
              </a:ext>
            </a:extLst>
          </p:cNvPr>
          <p:cNvCxnSpPr>
            <a:cxnSpLocks/>
            <a:stCxn id="45" idx="3"/>
            <a:endCxn id="124" idx="1"/>
          </p:cNvCxnSpPr>
          <p:nvPr/>
        </p:nvCxnSpPr>
        <p:spPr>
          <a:xfrm>
            <a:off x="2190823" y="5240616"/>
            <a:ext cx="925536" cy="22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3561472-C703-7E4B-9C3D-BFDF3032D4CB}"/>
              </a:ext>
            </a:extLst>
          </p:cNvPr>
          <p:cNvCxnSpPr>
            <a:cxnSpLocks/>
            <a:stCxn id="45" idx="3"/>
            <a:endCxn id="73" idx="1"/>
          </p:cNvCxnSpPr>
          <p:nvPr/>
        </p:nvCxnSpPr>
        <p:spPr>
          <a:xfrm flipV="1">
            <a:off x="2190823" y="3218303"/>
            <a:ext cx="919168" cy="20223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ACDCA71-ED31-914A-8A5B-06ED460AC2FE}"/>
              </a:ext>
            </a:extLst>
          </p:cNvPr>
          <p:cNvCxnSpPr>
            <a:cxnSpLocks/>
            <a:stCxn id="45" idx="3"/>
            <a:endCxn id="61" idx="1"/>
          </p:cNvCxnSpPr>
          <p:nvPr/>
        </p:nvCxnSpPr>
        <p:spPr>
          <a:xfrm flipV="1">
            <a:off x="2190823" y="2246132"/>
            <a:ext cx="919169" cy="2994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9415AD03-3124-A548-8D7D-7145135B6735}"/>
              </a:ext>
            </a:extLst>
          </p:cNvPr>
          <p:cNvSpPr txBox="1"/>
          <p:nvPr/>
        </p:nvSpPr>
        <p:spPr>
          <a:xfrm>
            <a:off x="467952" y="4402151"/>
            <a:ext cx="2899300" cy="230832"/>
          </a:xfrm>
          <a:prstGeom prst="rect">
            <a:avLst/>
          </a:prstGeom>
          <a:noFill/>
        </p:spPr>
        <p:txBody>
          <a:bodyPr wrap="square" rtlCol="0">
            <a:spAutoFit/>
          </a:bodyPr>
          <a:lstStyle/>
          <a:p>
            <a:r>
              <a:rPr lang="en-US" sz="900" dirty="0"/>
              <a:t>*=in our testing YMMV</a:t>
            </a:r>
          </a:p>
        </p:txBody>
      </p:sp>
      <p:sp>
        <p:nvSpPr>
          <p:cNvPr id="93" name="TextBox 92">
            <a:extLst>
              <a:ext uri="{FF2B5EF4-FFF2-40B4-BE49-F238E27FC236}">
                <a16:creationId xmlns:a16="http://schemas.microsoft.com/office/drawing/2014/main" id="{DF894D59-310E-8248-A4FB-ABD2CA7327D4}"/>
              </a:ext>
            </a:extLst>
          </p:cNvPr>
          <p:cNvSpPr txBox="1"/>
          <p:nvPr/>
        </p:nvSpPr>
        <p:spPr>
          <a:xfrm>
            <a:off x="622893" y="1377614"/>
            <a:ext cx="3135860" cy="261610"/>
          </a:xfrm>
          <a:prstGeom prst="rect">
            <a:avLst/>
          </a:prstGeom>
          <a:noFill/>
        </p:spPr>
        <p:txBody>
          <a:bodyPr wrap="square" rtlCol="0">
            <a:spAutoFit/>
          </a:bodyPr>
          <a:lstStyle/>
          <a:p>
            <a:pPr algn="ctr"/>
            <a:r>
              <a:rPr lang="en-US" sz="1100" dirty="0"/>
              <a:t>What is used for domain names</a:t>
            </a:r>
          </a:p>
        </p:txBody>
      </p:sp>
      <p:sp>
        <p:nvSpPr>
          <p:cNvPr id="95" name="TextBox 94">
            <a:extLst>
              <a:ext uri="{FF2B5EF4-FFF2-40B4-BE49-F238E27FC236}">
                <a16:creationId xmlns:a16="http://schemas.microsoft.com/office/drawing/2014/main" id="{8302B1E8-84A1-9A4B-AF96-BB16DBB4AC85}"/>
              </a:ext>
            </a:extLst>
          </p:cNvPr>
          <p:cNvSpPr txBox="1"/>
          <p:nvPr/>
        </p:nvSpPr>
        <p:spPr>
          <a:xfrm>
            <a:off x="9236785" y="227701"/>
            <a:ext cx="2888261" cy="738664"/>
          </a:xfrm>
          <a:prstGeom prst="rect">
            <a:avLst/>
          </a:prstGeom>
          <a:noFill/>
        </p:spPr>
        <p:txBody>
          <a:bodyPr wrap="square" rtlCol="0">
            <a:spAutoFit/>
          </a:bodyPr>
          <a:lstStyle/>
          <a:p>
            <a:pPr algn="ctr"/>
            <a:r>
              <a:rPr lang="en-US" sz="1400" dirty="0"/>
              <a:t>3 </a:t>
            </a:r>
            <a:r>
              <a:rPr lang="en-US" sz="1400" dirty="0" err="1"/>
              <a:t>Anycasted</a:t>
            </a:r>
            <a:r>
              <a:rPr lang="en-US" sz="1400" dirty="0"/>
              <a:t> IPs  (3x IPv4 + 3x IPv6)</a:t>
            </a:r>
          </a:p>
          <a:p>
            <a:pPr algn="ctr"/>
            <a:r>
              <a:rPr lang="en-US" sz="1400" dirty="0"/>
              <a:t>One ‘primary’ for that BGP, the other ‘backup’.</a:t>
            </a:r>
            <a:r>
              <a:rPr lang="en-US" sz="600" dirty="0"/>
              <a:t> (3</a:t>
            </a:r>
            <a:r>
              <a:rPr lang="en-US" sz="600" baseline="30000" dirty="0"/>
              <a:t>rd</a:t>
            </a:r>
            <a:r>
              <a:rPr lang="en-US" sz="600" dirty="0"/>
              <a:t> site is primary for 3rd IP)</a:t>
            </a:r>
            <a:endParaRPr lang="en-US" sz="1400" dirty="0"/>
          </a:p>
        </p:txBody>
      </p:sp>
    </p:spTree>
    <p:extLst>
      <p:ext uri="{BB962C8B-B14F-4D97-AF65-F5344CB8AC3E}">
        <p14:creationId xmlns:p14="http://schemas.microsoft.com/office/powerpoint/2010/main" val="100743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639C-5851-A54F-84F5-CB3405FBA72F}"/>
              </a:ext>
            </a:extLst>
          </p:cNvPr>
          <p:cNvSpPr>
            <a:spLocks noGrp="1"/>
          </p:cNvSpPr>
          <p:nvPr>
            <p:ph type="title"/>
          </p:nvPr>
        </p:nvSpPr>
        <p:spPr/>
        <p:txBody>
          <a:bodyPr/>
          <a:lstStyle/>
          <a:p>
            <a:r>
              <a:rPr lang="en-US" dirty="0"/>
              <a:t>So, who set that all up?</a:t>
            </a:r>
          </a:p>
        </p:txBody>
      </p:sp>
      <p:sp>
        <p:nvSpPr>
          <p:cNvPr id="3" name="Content Placeholder 2">
            <a:extLst>
              <a:ext uri="{FF2B5EF4-FFF2-40B4-BE49-F238E27FC236}">
                <a16:creationId xmlns:a16="http://schemas.microsoft.com/office/drawing/2014/main" id="{D2C5C575-3B28-4F49-B45C-8185BE6F827E}"/>
              </a:ext>
            </a:extLst>
          </p:cNvPr>
          <p:cNvSpPr>
            <a:spLocks noGrp="1"/>
          </p:cNvSpPr>
          <p:nvPr>
            <p:ph idx="1"/>
          </p:nvPr>
        </p:nvSpPr>
        <p:spPr/>
        <p:txBody>
          <a:bodyPr/>
          <a:lstStyle/>
          <a:p>
            <a:r>
              <a:rPr lang="en-US" dirty="0"/>
              <a:t>Alex </a:t>
            </a:r>
            <a:r>
              <a:rPr lang="en-US" dirty="0" err="1"/>
              <a:t>Jueni</a:t>
            </a:r>
            <a:r>
              <a:rPr lang="en-US" dirty="0"/>
              <a:t> &amp; Jeroen </a:t>
            </a:r>
            <a:r>
              <a:rPr lang="en-US" dirty="0" err="1"/>
              <a:t>Massar</a:t>
            </a:r>
            <a:r>
              <a:rPr lang="en-US" dirty="0"/>
              <a:t> did the design &amp; configs</a:t>
            </a:r>
          </a:p>
          <a:p>
            <a:r>
              <a:rPr lang="en-US" dirty="0"/>
              <a:t>The QL </a:t>
            </a:r>
            <a:r>
              <a:rPr lang="en-US" dirty="0" err="1"/>
              <a:t>Netops</a:t>
            </a:r>
            <a:r>
              <a:rPr lang="en-US" dirty="0"/>
              <a:t> Team and the Sysops Team normally deploys things</a:t>
            </a:r>
          </a:p>
          <a:p>
            <a:pPr lvl="1"/>
            <a:r>
              <a:rPr lang="en-US" dirty="0"/>
              <a:t> but not by hand…. anymore….</a:t>
            </a:r>
          </a:p>
        </p:txBody>
      </p:sp>
      <p:sp>
        <p:nvSpPr>
          <p:cNvPr id="4" name="Date Placeholder 3">
            <a:extLst>
              <a:ext uri="{FF2B5EF4-FFF2-40B4-BE49-F238E27FC236}">
                <a16:creationId xmlns:a16="http://schemas.microsoft.com/office/drawing/2014/main" id="{BD821866-5B34-3C42-827C-15D35D7C139B}"/>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991B9117-90BC-4649-9D06-D65CE1E89A1A}"/>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1665B259-DFB3-4F4B-AD53-670B24BD5C47}"/>
              </a:ext>
            </a:extLst>
          </p:cNvPr>
          <p:cNvSpPr>
            <a:spLocks noGrp="1"/>
          </p:cNvSpPr>
          <p:nvPr>
            <p:ph type="sldNum" sz="quarter" idx="12"/>
          </p:nvPr>
        </p:nvSpPr>
        <p:spPr/>
        <p:txBody>
          <a:bodyPr/>
          <a:lstStyle/>
          <a:p>
            <a:fld id="{7BDE4F76-4196-C846-8BA3-26E4FCA6FDA6}" type="slidenum">
              <a:rPr lang="en-US" smtClean="0"/>
              <a:t>7</a:t>
            </a:fld>
            <a:endParaRPr lang="en-US"/>
          </a:p>
        </p:txBody>
      </p:sp>
    </p:spTree>
    <p:extLst>
      <p:ext uri="{BB962C8B-B14F-4D97-AF65-F5344CB8AC3E}">
        <p14:creationId xmlns:p14="http://schemas.microsoft.com/office/powerpoint/2010/main" val="4267916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C03C6-D15C-7B4B-916E-FEC9627EE3CB}"/>
              </a:ext>
            </a:extLst>
          </p:cNvPr>
          <p:cNvSpPr>
            <a:spLocks noGrp="1"/>
          </p:cNvSpPr>
          <p:nvPr>
            <p:ph type="title"/>
          </p:nvPr>
        </p:nvSpPr>
        <p:spPr/>
        <p:txBody>
          <a:bodyPr/>
          <a:lstStyle/>
          <a:p>
            <a:r>
              <a:rPr lang="en-US" dirty="0" err="1"/>
              <a:t>Ramc</a:t>
            </a:r>
            <a:endParaRPr lang="en-US" dirty="0"/>
          </a:p>
        </p:txBody>
      </p:sp>
      <p:sp>
        <p:nvSpPr>
          <p:cNvPr id="3" name="Content Placeholder 2">
            <a:extLst>
              <a:ext uri="{FF2B5EF4-FFF2-40B4-BE49-F238E27FC236}">
                <a16:creationId xmlns:a16="http://schemas.microsoft.com/office/drawing/2014/main" id="{75762BEA-2D12-5F4D-8D4B-31441ED851C8}"/>
              </a:ext>
            </a:extLst>
          </p:cNvPr>
          <p:cNvSpPr>
            <a:spLocks noGrp="1"/>
          </p:cNvSpPr>
          <p:nvPr>
            <p:ph idx="1"/>
          </p:nvPr>
        </p:nvSpPr>
        <p:spPr/>
        <p:txBody>
          <a:bodyPr>
            <a:normAutofit lnSpcReduction="10000"/>
          </a:bodyPr>
          <a:lstStyle/>
          <a:p>
            <a:r>
              <a:rPr lang="en-US" b="1" dirty="0"/>
              <a:t>R</a:t>
            </a:r>
            <a:r>
              <a:rPr lang="en-US" dirty="0"/>
              <a:t>emote </a:t>
            </a:r>
            <a:r>
              <a:rPr lang="en-US" b="1" dirty="0"/>
              <a:t>A</a:t>
            </a:r>
            <a:r>
              <a:rPr lang="en-US" dirty="0"/>
              <a:t>dministration, </a:t>
            </a:r>
            <a:r>
              <a:rPr lang="en-US" b="1" dirty="0"/>
              <a:t>M</a:t>
            </a:r>
            <a:r>
              <a:rPr lang="en-US" dirty="0"/>
              <a:t>anagement and </a:t>
            </a:r>
            <a:r>
              <a:rPr lang="en-US" b="1" dirty="0"/>
              <a:t>C</a:t>
            </a:r>
            <a:r>
              <a:rPr lang="en-US" dirty="0"/>
              <a:t>onfiguration</a:t>
            </a:r>
            <a:br>
              <a:rPr lang="en-US" dirty="0"/>
            </a:br>
            <a:r>
              <a:rPr lang="en-US" sz="1800" dirty="0"/>
              <a:t>pronounced: </a:t>
            </a:r>
            <a:r>
              <a:rPr lang="en-US" sz="1800" dirty="0" err="1"/>
              <a:t>ramsey</a:t>
            </a:r>
            <a:endParaRPr lang="en-US" dirty="0"/>
          </a:p>
          <a:p>
            <a:endParaRPr lang="en-US" dirty="0"/>
          </a:p>
          <a:p>
            <a:r>
              <a:rPr lang="en-US" dirty="0"/>
              <a:t>Not completely happy with Ansible:</a:t>
            </a:r>
          </a:p>
          <a:p>
            <a:pPr lvl="1"/>
            <a:r>
              <a:rPr lang="en-US" dirty="0"/>
              <a:t>Can’t see what was changed on the server (</a:t>
            </a:r>
            <a:r>
              <a:rPr lang="en-US" sz="1100" dirty="0"/>
              <a:t>in every </a:t>
            </a:r>
            <a:r>
              <a:rPr lang="en-US" sz="1100" dirty="0" err="1"/>
              <a:t>organisation</a:t>
            </a:r>
            <a:r>
              <a:rPr lang="en-US" sz="1100" dirty="0"/>
              <a:t> somewhere sometime someone logs in as root and just installs things and/or ‘quickly’ modifies something and then it gets forgotten…. till that they you redeploy and that fix is thus </a:t>
            </a:r>
            <a:r>
              <a:rPr lang="en-US" sz="1100" dirty="0" err="1"/>
              <a:t>mising</a:t>
            </a:r>
            <a:r>
              <a:rPr lang="en-US" dirty="0"/>
              <a:t>)</a:t>
            </a:r>
          </a:p>
          <a:p>
            <a:r>
              <a:rPr lang="en-US" dirty="0"/>
              <a:t>Other tools (puppet </a:t>
            </a:r>
            <a:r>
              <a:rPr lang="en-US" dirty="0" err="1"/>
              <a:t>etc</a:t>
            </a:r>
            <a:r>
              <a:rPr lang="en-US" dirty="0"/>
              <a:t>) do not match our requirements either or do not provide the integration we want</a:t>
            </a:r>
          </a:p>
          <a:p>
            <a:pPr lvl="1"/>
            <a:r>
              <a:rPr lang="en-US" dirty="0"/>
              <a:t>Want SSH based management with limited account where possible</a:t>
            </a:r>
          </a:p>
          <a:p>
            <a:pPr lvl="1"/>
            <a:r>
              <a:rPr lang="en-US" dirty="0"/>
              <a:t>Do not want another agent running on the host</a:t>
            </a:r>
          </a:p>
          <a:p>
            <a:pPr lvl="1"/>
            <a:r>
              <a:rPr lang="en-US" dirty="0"/>
              <a:t>Want integration with IP management, VLAN / VRF management &amp; … DNS </a:t>
            </a:r>
            <a:r>
              <a:rPr lang="en-US" dirty="0">
                <a:sym typeface="Wingdings" pitchFamily="2" charset="2"/>
              </a:rPr>
              <a:t></a:t>
            </a:r>
          </a:p>
        </p:txBody>
      </p:sp>
      <p:sp>
        <p:nvSpPr>
          <p:cNvPr id="4" name="Date Placeholder 3">
            <a:extLst>
              <a:ext uri="{FF2B5EF4-FFF2-40B4-BE49-F238E27FC236}">
                <a16:creationId xmlns:a16="http://schemas.microsoft.com/office/drawing/2014/main" id="{D3CD413D-A198-4043-8546-9E4AEF6D8700}"/>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AD6DE22C-4914-6346-A16A-F4540B9BAAB9}"/>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E97DB53A-DB47-9A40-9EFB-C673AEEC4DF4}"/>
              </a:ext>
            </a:extLst>
          </p:cNvPr>
          <p:cNvSpPr>
            <a:spLocks noGrp="1"/>
          </p:cNvSpPr>
          <p:nvPr>
            <p:ph type="sldNum" sz="quarter" idx="12"/>
          </p:nvPr>
        </p:nvSpPr>
        <p:spPr/>
        <p:txBody>
          <a:bodyPr/>
          <a:lstStyle/>
          <a:p>
            <a:fld id="{7BDE4F76-4196-C846-8BA3-26E4FCA6FDA6}" type="slidenum">
              <a:rPr lang="en-US" smtClean="0"/>
              <a:t>8</a:t>
            </a:fld>
            <a:endParaRPr lang="en-US"/>
          </a:p>
        </p:txBody>
      </p:sp>
    </p:spTree>
    <p:extLst>
      <p:ext uri="{BB962C8B-B14F-4D97-AF65-F5344CB8AC3E}">
        <p14:creationId xmlns:p14="http://schemas.microsoft.com/office/powerpoint/2010/main" val="48011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4236F-7504-1142-8B54-798F5AD86739}"/>
              </a:ext>
            </a:extLst>
          </p:cNvPr>
          <p:cNvSpPr>
            <a:spLocks noGrp="1"/>
          </p:cNvSpPr>
          <p:nvPr>
            <p:ph type="title"/>
          </p:nvPr>
        </p:nvSpPr>
        <p:spPr/>
        <p:txBody>
          <a:bodyPr/>
          <a:lstStyle/>
          <a:p>
            <a:r>
              <a:rPr lang="en-US" dirty="0" err="1"/>
              <a:t>Ramc</a:t>
            </a:r>
            <a:r>
              <a:rPr lang="en-US" dirty="0"/>
              <a:t>: steps of what it does</a:t>
            </a:r>
          </a:p>
        </p:txBody>
      </p:sp>
      <p:sp>
        <p:nvSpPr>
          <p:cNvPr id="3" name="Content Placeholder 2">
            <a:extLst>
              <a:ext uri="{FF2B5EF4-FFF2-40B4-BE49-F238E27FC236}">
                <a16:creationId xmlns:a16="http://schemas.microsoft.com/office/drawing/2014/main" id="{B7B42504-522F-824E-9B03-4258A0F9BA49}"/>
              </a:ext>
            </a:extLst>
          </p:cNvPr>
          <p:cNvSpPr>
            <a:spLocks noGrp="1"/>
          </p:cNvSpPr>
          <p:nvPr>
            <p:ph idx="1"/>
          </p:nvPr>
        </p:nvSpPr>
        <p:spPr/>
        <p:txBody>
          <a:bodyPr>
            <a:normAutofit fontScale="70000" lnSpcReduction="20000"/>
          </a:bodyPr>
          <a:lstStyle/>
          <a:p>
            <a:pPr marL="0" indent="0">
              <a:buNone/>
            </a:pPr>
            <a:r>
              <a:rPr lang="en-US" dirty="0" err="1"/>
              <a:t>ramc</a:t>
            </a:r>
            <a:r>
              <a:rPr lang="en-US" dirty="0"/>
              <a:t> follows the following steps (unless only specific steps are requested by parameters).</a:t>
            </a:r>
          </a:p>
          <a:p>
            <a:endParaRPr lang="en-US" dirty="0"/>
          </a:p>
          <a:p>
            <a:pPr marL="514350" indent="-514350">
              <a:buFont typeface="+mj-lt"/>
              <a:buAutoNum type="arabicPeriod"/>
            </a:pPr>
            <a:r>
              <a:rPr lang="en-US" dirty="0"/>
              <a:t>Once: Talk to VM Host to setup VM based on reservations and variables</a:t>
            </a:r>
          </a:p>
          <a:p>
            <a:pPr marL="514350" indent="-514350">
              <a:buFont typeface="+mj-lt"/>
              <a:buAutoNum type="arabicPeriod"/>
            </a:pPr>
            <a:r>
              <a:rPr lang="en-US" dirty="0"/>
              <a:t>Fetch live to local </a:t>
            </a:r>
            <a:r>
              <a:rPr lang="en-US" dirty="0" err="1"/>
              <a:t>dir</a:t>
            </a:r>
            <a:r>
              <a:rPr lang="en-US" dirty="0"/>
              <a:t>, compare with what was previously there</a:t>
            </a:r>
          </a:p>
          <a:p>
            <a:pPr lvl="1"/>
            <a:r>
              <a:rPr lang="en-US" dirty="0"/>
              <a:t>detects server-side changes (e.g. Debian upgrade or manual changes that did not come from us)</a:t>
            </a:r>
          </a:p>
          <a:p>
            <a:pPr lvl="1"/>
            <a:r>
              <a:rPr lang="en-US" dirty="0"/>
              <a:t>user can now commit these changes "accept" or "revert" (we overwrite them)</a:t>
            </a:r>
          </a:p>
          <a:p>
            <a:pPr marL="514350" indent="-514350">
              <a:buFont typeface="+mj-lt"/>
              <a:buAutoNum type="arabicPeriod"/>
            </a:pPr>
            <a:r>
              <a:rPr lang="en-US" dirty="0"/>
              <a:t>Make changes to server</a:t>
            </a:r>
          </a:p>
          <a:p>
            <a:pPr lvl="1"/>
            <a:r>
              <a:rPr lang="en-US" dirty="0"/>
              <a:t>update packages</a:t>
            </a:r>
          </a:p>
          <a:p>
            <a:pPr marL="514350" indent="-514350">
              <a:buFont typeface="+mj-lt"/>
              <a:buAutoNum type="arabicPeriod"/>
            </a:pPr>
            <a:r>
              <a:rPr lang="en-US" dirty="0"/>
              <a:t>Fetch live files to local </a:t>
            </a:r>
            <a:r>
              <a:rPr lang="en-US" dirty="0" err="1"/>
              <a:t>dir</a:t>
            </a:r>
            <a:r>
              <a:rPr lang="en-US" dirty="0"/>
              <a:t>, check changes</a:t>
            </a:r>
          </a:p>
          <a:p>
            <a:pPr marL="514350" indent="-514350">
              <a:buFont typeface="+mj-lt"/>
              <a:buAutoNum type="arabicPeriod"/>
            </a:pPr>
            <a:r>
              <a:rPr lang="en-US" dirty="0"/>
              <a:t>Apply file changes to 'local live'</a:t>
            </a:r>
          </a:p>
          <a:p>
            <a:pPr marL="514350" indent="-514350">
              <a:buFont typeface="+mj-lt"/>
              <a:buAutoNum type="arabicPeriod"/>
            </a:pPr>
            <a:r>
              <a:rPr lang="en-US" dirty="0"/>
              <a:t>Copy files to 'live server'</a:t>
            </a:r>
          </a:p>
          <a:p>
            <a:pPr marL="514350" indent="-514350">
              <a:buFont typeface="+mj-lt"/>
              <a:buAutoNum type="arabicPeriod"/>
            </a:pPr>
            <a:r>
              <a:rPr lang="en-US" dirty="0"/>
              <a:t>Restart services that need to</a:t>
            </a:r>
          </a:p>
          <a:p>
            <a:pPr marL="514350" indent="-514350">
              <a:buFont typeface="+mj-lt"/>
              <a:buAutoNum type="arabicPeriod"/>
            </a:pPr>
            <a:r>
              <a:rPr lang="en-US" dirty="0"/>
              <a:t>Verify what ports are listening and if something new/unexpected is open (netstat -</a:t>
            </a:r>
            <a:r>
              <a:rPr lang="en-US" dirty="0" err="1"/>
              <a:t>anp</a:t>
            </a:r>
            <a:r>
              <a:rPr lang="en-US" dirty="0"/>
              <a:t> compare)</a:t>
            </a:r>
          </a:p>
        </p:txBody>
      </p:sp>
      <p:sp>
        <p:nvSpPr>
          <p:cNvPr id="4" name="Date Placeholder 3">
            <a:extLst>
              <a:ext uri="{FF2B5EF4-FFF2-40B4-BE49-F238E27FC236}">
                <a16:creationId xmlns:a16="http://schemas.microsoft.com/office/drawing/2014/main" id="{2ED7D2BD-1FB5-F347-8640-4887A1129C57}"/>
              </a:ext>
            </a:extLst>
          </p:cNvPr>
          <p:cNvSpPr>
            <a:spLocks noGrp="1"/>
          </p:cNvSpPr>
          <p:nvPr>
            <p:ph type="dt" sz="half" idx="10"/>
          </p:nvPr>
        </p:nvSpPr>
        <p:spPr/>
        <p:txBody>
          <a:bodyPr/>
          <a:lstStyle/>
          <a:p>
            <a:r>
              <a:rPr lang="en-US"/>
              <a:t>2019-05-08</a:t>
            </a:r>
          </a:p>
        </p:txBody>
      </p:sp>
      <p:sp>
        <p:nvSpPr>
          <p:cNvPr id="5" name="Footer Placeholder 4">
            <a:extLst>
              <a:ext uri="{FF2B5EF4-FFF2-40B4-BE49-F238E27FC236}">
                <a16:creationId xmlns:a16="http://schemas.microsoft.com/office/drawing/2014/main" id="{E80B7C0F-1A2C-7C44-B58D-AC1182A7E6AC}"/>
              </a:ext>
            </a:extLst>
          </p:cNvPr>
          <p:cNvSpPr>
            <a:spLocks noGrp="1"/>
          </p:cNvSpPr>
          <p:nvPr>
            <p:ph type="ftr" sz="quarter" idx="11"/>
          </p:nvPr>
        </p:nvSpPr>
        <p:spPr/>
        <p:txBody>
          <a:bodyPr/>
          <a:lstStyle/>
          <a:p>
            <a:r>
              <a:rPr lang="en-US"/>
              <a:t>Managing sleep with Ramc - Jeroen Massar</a:t>
            </a:r>
            <a:endParaRPr lang="en-US" dirty="0"/>
          </a:p>
        </p:txBody>
      </p:sp>
      <p:sp>
        <p:nvSpPr>
          <p:cNvPr id="6" name="Slide Number Placeholder 5">
            <a:extLst>
              <a:ext uri="{FF2B5EF4-FFF2-40B4-BE49-F238E27FC236}">
                <a16:creationId xmlns:a16="http://schemas.microsoft.com/office/drawing/2014/main" id="{8973C781-08CA-8D46-B76F-39A0051BD3FB}"/>
              </a:ext>
            </a:extLst>
          </p:cNvPr>
          <p:cNvSpPr>
            <a:spLocks noGrp="1"/>
          </p:cNvSpPr>
          <p:nvPr>
            <p:ph type="sldNum" sz="quarter" idx="12"/>
          </p:nvPr>
        </p:nvSpPr>
        <p:spPr/>
        <p:txBody>
          <a:bodyPr/>
          <a:lstStyle/>
          <a:p>
            <a:fld id="{7BDE4F76-4196-C846-8BA3-26E4FCA6FDA6}" type="slidenum">
              <a:rPr lang="en-US" smtClean="0"/>
              <a:t>9</a:t>
            </a:fld>
            <a:endParaRPr lang="en-US"/>
          </a:p>
        </p:txBody>
      </p:sp>
    </p:spTree>
    <p:extLst>
      <p:ext uri="{BB962C8B-B14F-4D97-AF65-F5344CB8AC3E}">
        <p14:creationId xmlns:p14="http://schemas.microsoft.com/office/powerpoint/2010/main" val="3866654559"/>
      </p:ext>
    </p:extLst>
  </p:cSld>
  <p:clrMapOvr>
    <a:masterClrMapping/>
  </p:clrMapOvr>
</p:sld>
</file>

<file path=ppt/theme/theme1.xml><?xml version="1.0" encoding="utf-8"?>
<a:theme xmlns:a="http://schemas.openxmlformats.org/drawingml/2006/main" name="Quickline2018">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23AA38-1CF0-2547-8EC6-8317412227E2}" vid="{1CC475D7-9A95-224D-B67F-A00857D46C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Quickline2018</Template>
  <TotalTime>8313</TotalTime>
  <Words>1708</Words>
  <Application>Microsoft Macintosh PowerPoint</Application>
  <PresentationFormat>Widescreen</PresentationFormat>
  <Paragraphs>254</Paragraphs>
  <Slides>20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Consolas</vt:lpstr>
      <vt:lpstr>Quickline2018</vt:lpstr>
      <vt:lpstr>Managing sleep with a resilient infrastructure</vt:lpstr>
      <vt:lpstr>How to keep (the ops team) sleeping…</vt:lpstr>
      <vt:lpstr>How to keep (the ops team) sleeping…</vt:lpstr>
      <vt:lpstr>How to keep (the ops team) sleeping…</vt:lpstr>
      <vt:lpstr>Recursors</vt:lpstr>
      <vt:lpstr>Authoritive</vt:lpstr>
      <vt:lpstr>So, who set that all up?</vt:lpstr>
      <vt:lpstr>Ramc</vt:lpstr>
      <vt:lpstr>Ramc: steps of what it does</vt:lpstr>
      <vt:lpstr>Git all the configs!</vt:lpstr>
      <vt:lpstr>RAMC: A language for configuration</vt:lpstr>
      <vt:lpstr>test.example.com.ramc </vt:lpstr>
      <vt:lpstr>Package installs &amp; configuration</vt:lpstr>
      <vt:lpstr>File Templates</vt:lpstr>
      <vt:lpstr>Host Reservations</vt:lpstr>
      <vt:lpstr>What Ramc does for us</vt:lpstr>
      <vt:lpstr>Upgrades with RAMC</vt:lpstr>
      <vt:lpstr>Status of RAMC</vt:lpstr>
      <vt:lpstr>How to move ”ancient” machines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Anycast Services</dc:title>
  <dc:creator>Jeroen Massar</dc:creator>
  <cp:lastModifiedBy>Jeroen Massar</cp:lastModifiedBy>
  <cp:revision>81</cp:revision>
  <dcterms:created xsi:type="dcterms:W3CDTF">2018-09-21T06:17:22Z</dcterms:created>
  <dcterms:modified xsi:type="dcterms:W3CDTF">2019-05-08T10:03:28Z</dcterms:modified>
</cp:coreProperties>
</file>